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74" r:id="rId3"/>
    <p:sldId id="291" r:id="rId4"/>
    <p:sldId id="292" r:id="rId5"/>
    <p:sldId id="258" r:id="rId6"/>
    <p:sldId id="259" r:id="rId7"/>
    <p:sldId id="260" r:id="rId8"/>
    <p:sldId id="293" r:id="rId9"/>
    <p:sldId id="276" r:id="rId10"/>
    <p:sldId id="288" r:id="rId11"/>
    <p:sldId id="294" r:id="rId12"/>
    <p:sldId id="261" r:id="rId13"/>
    <p:sldId id="295" r:id="rId14"/>
    <p:sldId id="277" r:id="rId15"/>
    <p:sldId id="262" r:id="rId16"/>
    <p:sldId id="296" r:id="rId17"/>
    <p:sldId id="297" r:id="rId18"/>
    <p:sldId id="298" r:id="rId19"/>
    <p:sldId id="289" r:id="rId20"/>
    <p:sldId id="267" r:id="rId21"/>
    <p:sldId id="300" r:id="rId22"/>
    <p:sldId id="299" r:id="rId23"/>
    <p:sldId id="278" r:id="rId24"/>
    <p:sldId id="301" r:id="rId25"/>
    <p:sldId id="268" r:id="rId26"/>
    <p:sldId id="272" r:id="rId27"/>
    <p:sldId id="273" r:id="rId28"/>
  </p:sldIdLst>
  <p:sldSz cx="18288000" cy="10287000"/>
  <p:notesSz cx="6858000" cy="9144000"/>
  <p:embeddedFontLst>
    <p:embeddedFont>
      <p:font typeface="Calibri" panose="020F050202020403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5" d="100"/>
          <a:sy n="45" d="100"/>
        </p:scale>
        <p:origin x="73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04/05/2023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04/05/2023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04/05/2023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04/05/2023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04/05/2023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04/05/2023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04/05/2023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04/05/2023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04/05/2023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04/05/2023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04/05/2023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04/05/2023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9" Type="http://schemas.openxmlformats.org/officeDocument/2006/relationships/image" Target="../media/image8.sv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3" Type="http://schemas.openxmlformats.org/officeDocument/2006/relationships/image" Target="../media/image12.png"/><Relationship Id="rId18" Type="http://schemas.openxmlformats.org/officeDocument/2006/relationships/image" Target="../media/image13.svg"/><Relationship Id="rId3"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png"/><Relationship Id="rId20" Type="http://schemas.openxmlformats.org/officeDocument/2006/relationships/image" Target="../media/image17.svg"/><Relationship Id="rId1" Type="http://schemas.openxmlformats.org/officeDocument/2006/relationships/slideLayout" Target="../slideLayouts/slideLayout7.xml"/><Relationship Id="rId10" Type="http://schemas.openxmlformats.org/officeDocument/2006/relationships/image" Target="../media/image11.png"/><Relationship Id="rId19" Type="http://schemas.openxmlformats.org/officeDocument/2006/relationships/image" Target="../media/image1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3" Type="http://schemas.openxmlformats.org/officeDocument/2006/relationships/image" Target="../media/image12.png"/><Relationship Id="rId18" Type="http://schemas.openxmlformats.org/officeDocument/2006/relationships/image" Target="../media/image13.svg"/><Relationship Id="rId3"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png"/><Relationship Id="rId20" Type="http://schemas.openxmlformats.org/officeDocument/2006/relationships/image" Target="../media/image17.svg"/><Relationship Id="rId1" Type="http://schemas.openxmlformats.org/officeDocument/2006/relationships/slideLayout" Target="../slideLayouts/slideLayout7.xml"/><Relationship Id="rId10" Type="http://schemas.openxmlformats.org/officeDocument/2006/relationships/image" Target="../media/image11.png"/><Relationship Id="rId19" Type="http://schemas.openxmlformats.org/officeDocument/2006/relationships/image" Target="../media/image13.png"/><Relationship Id="rId9" Type="http://schemas.openxmlformats.org/officeDocument/2006/relationships/image" Target="../media/image8.sv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10.sv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9"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6700"/>
            <a:ext cx="17830800" cy="982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228600" y="266700"/>
            <a:ext cx="0" cy="98298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28600" y="266700"/>
            <a:ext cx="17826789"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8600" y="10082463"/>
            <a:ext cx="178308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055389" y="266700"/>
            <a:ext cx="0" cy="981576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2" name="Flowchart: Delay 1"/>
          <p:cNvSpPr/>
          <p:nvPr/>
        </p:nvSpPr>
        <p:spPr>
          <a:xfrm flipH="1">
            <a:off x="482048" y="447261"/>
            <a:ext cx="990600" cy="990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 pitchFamily="34" charset="0"/>
                <a:cs typeface="Arial" pitchFamily="34" charset="0"/>
              </a:rPr>
              <a:t>HĐ</a:t>
            </a:r>
            <a:endParaRPr lang="en-US" sz="3600" b="1">
              <a:latin typeface="Arial" pitchFamily="34" charset="0"/>
              <a:cs typeface="Arial" pitchFamily="34" charset="0"/>
            </a:endParaRPr>
          </a:p>
        </p:txBody>
      </p:sp>
      <p:sp>
        <p:nvSpPr>
          <p:cNvPr id="3" name="Rectangle 2"/>
          <p:cNvSpPr/>
          <p:nvPr/>
        </p:nvSpPr>
        <p:spPr>
          <a:xfrm>
            <a:off x="1472648" y="447261"/>
            <a:ext cx="3708952" cy="990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 pitchFamily="34" charset="0"/>
                <a:cs typeface="Arial" pitchFamily="34" charset="0"/>
              </a:rPr>
              <a:t>KHỞI ĐỘNG</a:t>
            </a:r>
            <a:endParaRPr lang="en-US" sz="3600" b="1">
              <a:latin typeface="Arial" pitchFamily="34" charset="0"/>
              <a:cs typeface="Arial" pitchFamily="34" charset="0"/>
            </a:endParaRPr>
          </a:p>
        </p:txBody>
      </p:sp>
      <p:grpSp>
        <p:nvGrpSpPr>
          <p:cNvPr id="16" name="Group 15"/>
          <p:cNvGrpSpPr/>
          <p:nvPr/>
        </p:nvGrpSpPr>
        <p:grpSpPr>
          <a:xfrm>
            <a:off x="5789943" y="479616"/>
            <a:ext cx="6041942" cy="1066801"/>
            <a:chOff x="762002" y="2857499"/>
            <a:chExt cx="5225018" cy="1066801"/>
          </a:xfrm>
        </p:grpSpPr>
        <p:sp>
          <p:nvSpPr>
            <p:cNvPr id="5" name="Snip Single Corner Rectangle 4"/>
            <p:cNvSpPr/>
            <p:nvPr/>
          </p:nvSpPr>
          <p:spPr>
            <a:xfrm>
              <a:off x="762002" y="2857499"/>
              <a:ext cx="5225018" cy="1066801"/>
            </a:xfrm>
            <a:prstGeom prst="snip1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07165" y="2919442"/>
              <a:ext cx="4979855" cy="923330"/>
            </a:xfrm>
            <a:prstGeom prst="rect">
              <a:avLst/>
            </a:prstGeom>
          </p:spPr>
          <p:txBody>
            <a:bodyPr wrap="square">
              <a:spAutoFit/>
            </a:bodyPr>
            <a:lstStyle/>
            <a:p>
              <a:pPr algn="just">
                <a:lnSpc>
                  <a:spcPct val="150000"/>
                </a:lnSpc>
              </a:pPr>
              <a:r>
                <a:rPr lang="en-US" sz="3600" b="1" smtClean="0">
                  <a:latin typeface="Arial" pitchFamily="34" charset="0"/>
                  <a:cs typeface="Arial" pitchFamily="34" charset="0"/>
                </a:rPr>
                <a:t>TRÒ CHƠI “THÁCH ĐỐ”</a:t>
              </a:r>
              <a:endParaRPr lang="en-US" sz="3600" b="1" i="1">
                <a:latin typeface="Arial" pitchFamily="34" charset="0"/>
                <a:cs typeface="Arial" pitchFamily="34" charset="0"/>
              </a:endParaRPr>
            </a:p>
          </p:txBody>
        </p:sp>
      </p:grpSp>
      <p:sp>
        <p:nvSpPr>
          <p:cNvPr id="4" name="Rectangle 3"/>
          <p:cNvSpPr/>
          <p:nvPr/>
        </p:nvSpPr>
        <p:spPr>
          <a:xfrm>
            <a:off x="5789943" y="1943100"/>
            <a:ext cx="11737315" cy="7571303"/>
          </a:xfrm>
          <a:prstGeom prst="rect">
            <a:avLst/>
          </a:prstGeom>
        </p:spPr>
        <p:txBody>
          <a:bodyPr wrap="square">
            <a:spAutoFit/>
          </a:bodyPr>
          <a:lstStyle/>
          <a:p>
            <a:pPr algn="just">
              <a:lnSpc>
                <a:spcPct val="150000"/>
              </a:lnSpc>
            </a:pPr>
            <a:r>
              <a:rPr lang="en-US" sz="3600" b="1" u="sng" smtClean="0">
                <a:latin typeface="Arial" pitchFamily="34" charset="0"/>
                <a:cs typeface="Arial" pitchFamily="34" charset="0"/>
              </a:rPr>
              <a:t>Luật chơi</a:t>
            </a:r>
            <a:r>
              <a:rPr lang="en-US" sz="3600" smtClean="0">
                <a:latin typeface="Arial" pitchFamily="34" charset="0"/>
                <a:cs typeface="Arial" pitchFamily="34" charset="0"/>
              </a:rPr>
              <a:t>: GV </a:t>
            </a:r>
            <a:r>
              <a:rPr lang="en-US" sz="3600">
                <a:latin typeface="Arial" pitchFamily="34" charset="0"/>
                <a:cs typeface="Arial" pitchFamily="34" charset="0"/>
              </a:rPr>
              <a:t>mời 6 HS lên bảng chia thành 2 đội chơi trò chơi, mỗi đội có 3 thành viên. Khi GV đặt câu hỏi lần lượt các đội sẽ đưa ra số đáp án mà đội mình có thể trả lời được. Đội </a:t>
            </a:r>
            <a:r>
              <a:rPr lang="en-US" sz="3600" smtClean="0">
                <a:latin typeface="Arial" pitchFamily="34" charset="0"/>
                <a:cs typeface="Arial" pitchFamily="34" charset="0"/>
              </a:rPr>
              <a:t>sau </a:t>
            </a:r>
            <a:r>
              <a:rPr lang="en-US" sz="3600">
                <a:latin typeface="Arial" pitchFamily="34" charset="0"/>
                <a:cs typeface="Arial" pitchFamily="34" charset="0"/>
              </a:rPr>
              <a:t>đưa ra con số nhiều hơn đội </a:t>
            </a:r>
            <a:r>
              <a:rPr lang="en-US" sz="3600" smtClean="0">
                <a:latin typeface="Arial" pitchFamily="34" charset="0"/>
                <a:cs typeface="Arial" pitchFamily="34" charset="0"/>
              </a:rPr>
              <a:t>đặt cược trược. </a:t>
            </a:r>
            <a:r>
              <a:rPr lang="en-US" sz="3600">
                <a:latin typeface="Arial" pitchFamily="34" charset="0"/>
                <a:cs typeface="Arial" pitchFamily="34" charset="0"/>
              </a:rPr>
              <a:t>Hai bên thách đố số đáp án qua lại cho đến khi đội kia không thể đưa ra được số đáp án cao hơn thì mời đội bạn trả </a:t>
            </a:r>
            <a:r>
              <a:rPr lang="en-US" sz="3600" smtClean="0">
                <a:latin typeface="Arial" pitchFamily="34" charset="0"/>
                <a:cs typeface="Arial" pitchFamily="34" charset="0"/>
              </a:rPr>
              <a:t>lời.Nếu </a:t>
            </a:r>
            <a:r>
              <a:rPr lang="en-US" sz="3600">
                <a:latin typeface="Arial" pitchFamily="34" charset="0"/>
                <a:cs typeface="Arial" pitchFamily="34" charset="0"/>
              </a:rPr>
              <a:t>đội bạn trả lời đúng và đủ số đáp án </a:t>
            </a:r>
            <a:r>
              <a:rPr lang="en-US" sz="3600" smtClean="0">
                <a:latin typeface="Arial" pitchFamily="34" charset="0"/>
                <a:cs typeface="Arial" pitchFamily="34" charset="0"/>
              </a:rPr>
              <a:t>đã </a:t>
            </a:r>
            <a:r>
              <a:rPr lang="en-US" sz="3600">
                <a:latin typeface="Arial" pitchFamily="34" charset="0"/>
                <a:cs typeface="Arial" pitchFamily="34" charset="0"/>
              </a:rPr>
              <a:t>cược thì đội đó dành chiến thắng. Sau 3 câu hỏi, đội nào dành chiến thắng hai câu là đội thắng cuộc.</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6"/>
              </a:ext>
            </a:extLst>
          </a:blip>
          <a:srcRect/>
          <a:stretch>
            <a:fillRect/>
          </a:stretch>
        </p:blipFill>
        <p:spPr>
          <a:xfrm>
            <a:off x="495495" y="1943100"/>
            <a:ext cx="5121164" cy="5181600"/>
          </a:xfrm>
          <a:prstGeom prst="rect">
            <a:avLst/>
          </a:prstGeom>
        </p:spPr>
      </p:pic>
    </p:spTree>
    <p:extLst>
      <p:ext uri="{BB962C8B-B14F-4D97-AF65-F5344CB8AC3E}">
        <p14:creationId xmlns:p14="http://schemas.microsoft.com/office/powerpoint/2010/main" val="18756670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6700"/>
            <a:ext cx="17830800" cy="982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228600" y="266700"/>
            <a:ext cx="0" cy="98298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28600" y="266700"/>
            <a:ext cx="17826789"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8600" y="10082463"/>
            <a:ext cx="178308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055389" y="266700"/>
            <a:ext cx="0" cy="981576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9" name="Pentagon 8"/>
          <p:cNvSpPr/>
          <p:nvPr/>
        </p:nvSpPr>
        <p:spPr>
          <a:xfrm>
            <a:off x="233082" y="2147840"/>
            <a:ext cx="2891118" cy="741147"/>
          </a:xfrm>
          <a:prstGeom prst="homePlat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600" b="1" smtClean="0">
                <a:latin typeface="Arial" pitchFamily="34" charset="0"/>
                <a:cs typeface="Arial" pitchFamily="34" charset="0"/>
              </a:rPr>
              <a:t>KẾT LUẬN:</a:t>
            </a:r>
            <a:endParaRPr lang="en-US" sz="3600" b="1">
              <a:latin typeface="Arial" pitchFamily="34" charset="0"/>
              <a:cs typeface="Arial" pitchFamily="34" charset="0"/>
            </a:endParaRPr>
          </a:p>
        </p:txBody>
      </p:sp>
      <p:sp>
        <p:nvSpPr>
          <p:cNvPr id="10" name="Rectangle 9"/>
          <p:cNvSpPr/>
          <p:nvPr/>
        </p:nvSpPr>
        <p:spPr>
          <a:xfrm>
            <a:off x="562770" y="266700"/>
            <a:ext cx="13944600" cy="1651671"/>
          </a:xfrm>
          <a:prstGeom prst="rect">
            <a:avLst/>
          </a:prstGeom>
        </p:spPr>
        <p:txBody>
          <a:bodyPr wrap="square">
            <a:spAutoFit/>
          </a:bodyPr>
          <a:lstStyle/>
          <a:p>
            <a:pPr algn="ctr">
              <a:lnSpc>
                <a:spcPct val="150000"/>
              </a:lnSpc>
            </a:pPr>
            <a:r>
              <a:rPr lang="en-US" sz="3600" b="1" u="sng" smtClean="0">
                <a:solidFill>
                  <a:schemeClr val="accent6">
                    <a:lumMod val="75000"/>
                  </a:schemeClr>
                </a:solidFill>
                <a:latin typeface="Arial" pitchFamily="34" charset="0"/>
                <a:cs typeface="Arial" pitchFamily="34" charset="0"/>
              </a:rPr>
              <a:t>N</a:t>
            </a:r>
            <a:r>
              <a:rPr lang="vi-VN" sz="3600" b="1" u="sng" smtClean="0">
                <a:solidFill>
                  <a:schemeClr val="accent6">
                    <a:lumMod val="75000"/>
                  </a:schemeClr>
                </a:solidFill>
                <a:latin typeface="Arial" pitchFamily="34" charset="0"/>
                <a:cs typeface="Arial" pitchFamily="34" charset="0"/>
              </a:rPr>
              <a:t>V</a:t>
            </a:r>
            <a:r>
              <a:rPr lang="en-US" sz="3600" b="1" u="sng" smtClean="0">
                <a:solidFill>
                  <a:schemeClr val="accent6">
                    <a:lumMod val="75000"/>
                  </a:schemeClr>
                </a:solidFill>
                <a:latin typeface="Arial" pitchFamily="34" charset="0"/>
                <a:cs typeface="Arial" pitchFamily="34" charset="0"/>
              </a:rPr>
              <a:t>2</a:t>
            </a:r>
            <a:r>
              <a:rPr lang="en-US" sz="3600" b="1" smtClean="0">
                <a:solidFill>
                  <a:schemeClr val="accent6">
                    <a:lumMod val="75000"/>
                  </a:schemeClr>
                </a:solidFill>
                <a:latin typeface="Arial" pitchFamily="34" charset="0"/>
                <a:cs typeface="Arial" pitchFamily="34" charset="0"/>
              </a:rPr>
              <a:t>. </a:t>
            </a:r>
            <a:r>
              <a:rPr lang="vi-VN" sz="3600" b="1">
                <a:solidFill>
                  <a:schemeClr val="accent6">
                    <a:lumMod val="75000"/>
                  </a:schemeClr>
                </a:solidFill>
                <a:latin typeface="Arial" pitchFamily="34" charset="0"/>
                <a:cs typeface="Arial" pitchFamily="34" charset="0"/>
              </a:rPr>
              <a:t>Tìm hiểu thông tin cần tìm hiểu về hệ thống trường đào tạo nghề liên quan đến nghề em định lựa chọn</a:t>
            </a:r>
          </a:p>
        </p:txBody>
      </p:sp>
      <p:sp>
        <p:nvSpPr>
          <p:cNvPr id="4" name="Rectangle 3"/>
          <p:cNvSpPr/>
          <p:nvPr/>
        </p:nvSpPr>
        <p:spPr>
          <a:xfrm>
            <a:off x="3352800" y="2147840"/>
            <a:ext cx="14325600" cy="6881860"/>
          </a:xfrm>
          <a:prstGeom prst="rect">
            <a:avLst/>
          </a:prstGeom>
          <a:solidFill>
            <a:srgbClr val="FFC000">
              <a:alpha val="36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5"/>
          <p:cNvPicPr>
            <a:picLocks noChangeAspect="1"/>
          </p:cNvPicPr>
          <p:nvPr/>
        </p:nvPicPr>
        <p:blipFill>
          <a:blip r:embed="rId3"/>
          <a:srcRect/>
          <a:stretch>
            <a:fillRect/>
          </a:stretch>
        </p:blipFill>
        <p:spPr>
          <a:xfrm>
            <a:off x="15162257" y="7453731"/>
            <a:ext cx="2893132" cy="2833270"/>
          </a:xfrm>
          <a:prstGeom prst="rect">
            <a:avLst/>
          </a:prstGeom>
        </p:spPr>
      </p:pic>
      <p:sp>
        <p:nvSpPr>
          <p:cNvPr id="15" name="Rectangle 14"/>
          <p:cNvSpPr/>
          <p:nvPr/>
        </p:nvSpPr>
        <p:spPr>
          <a:xfrm>
            <a:off x="3509048" y="2267332"/>
            <a:ext cx="14169352" cy="1754326"/>
          </a:xfrm>
          <a:prstGeom prst="rect">
            <a:avLst/>
          </a:prstGeom>
        </p:spPr>
        <p:txBody>
          <a:bodyPr wrap="square">
            <a:spAutoFit/>
          </a:bodyPr>
          <a:lstStyle/>
          <a:p>
            <a:pPr>
              <a:lnSpc>
                <a:spcPct val="150000"/>
              </a:lnSpc>
            </a:pPr>
            <a:r>
              <a:rPr lang="en-US" sz="3600">
                <a:latin typeface="Arial" pitchFamily="34" charset="0"/>
                <a:cs typeface="Arial" pitchFamily="34" charset="0"/>
              </a:rPr>
              <a:t>Trước khi quyết định chọn một trường đào tạo nghề nào đó để theo học, mỗi người cần phải tìm hiểu nhiều thông tin về trường:</a:t>
            </a:r>
          </a:p>
        </p:txBody>
      </p:sp>
      <p:sp>
        <p:nvSpPr>
          <p:cNvPr id="5" name="Rectangle 4"/>
          <p:cNvSpPr/>
          <p:nvPr/>
        </p:nvSpPr>
        <p:spPr>
          <a:xfrm>
            <a:off x="3641828" y="4486525"/>
            <a:ext cx="5044971" cy="646331"/>
          </a:xfrm>
          <a:prstGeom prst="rect">
            <a:avLst/>
          </a:prstGeom>
        </p:spPr>
        <p:txBody>
          <a:bodyPr wrap="none">
            <a:spAutoFit/>
          </a:bodyPr>
          <a:lstStyle/>
          <a:p>
            <a:pPr marL="571500" indent="-571500">
              <a:buFont typeface="Wingdings" pitchFamily="2" charset="2"/>
              <a:buChar char="Ø"/>
            </a:pPr>
            <a:r>
              <a:rPr lang="en-US" sz="3600">
                <a:solidFill>
                  <a:srgbClr val="FF0000"/>
                </a:solidFill>
                <a:latin typeface="Arial" pitchFamily="34" charset="0"/>
                <a:cs typeface="Arial" pitchFamily="34" charset="0"/>
              </a:rPr>
              <a:t>Điều kiện tuyển sinh </a:t>
            </a:r>
          </a:p>
        </p:txBody>
      </p:sp>
      <p:sp>
        <p:nvSpPr>
          <p:cNvPr id="7" name="Rectangle 6"/>
          <p:cNvSpPr/>
          <p:nvPr/>
        </p:nvSpPr>
        <p:spPr>
          <a:xfrm>
            <a:off x="9324031" y="4516621"/>
            <a:ext cx="6470041" cy="646331"/>
          </a:xfrm>
          <a:prstGeom prst="rect">
            <a:avLst/>
          </a:prstGeom>
        </p:spPr>
        <p:txBody>
          <a:bodyPr wrap="none">
            <a:spAutoFit/>
          </a:bodyPr>
          <a:lstStyle/>
          <a:p>
            <a:r>
              <a:rPr lang="en-US" sz="3600">
                <a:solidFill>
                  <a:srgbClr val="FF0000"/>
                </a:solidFill>
                <a:latin typeface="Arial" pitchFamily="34" charset="0"/>
                <a:cs typeface="Arial" pitchFamily="34" charset="0"/>
              </a:rPr>
              <a:t>M</a:t>
            </a:r>
            <a:r>
              <a:rPr lang="en-US" sz="3600" smtClean="0">
                <a:solidFill>
                  <a:srgbClr val="FF0000"/>
                </a:solidFill>
                <a:latin typeface="Arial" pitchFamily="34" charset="0"/>
                <a:cs typeface="Arial" pitchFamily="34" charset="0"/>
              </a:rPr>
              <a:t>ình </a:t>
            </a:r>
            <a:r>
              <a:rPr lang="en-US" sz="3600">
                <a:solidFill>
                  <a:srgbClr val="FF0000"/>
                </a:solidFill>
                <a:latin typeface="Arial" pitchFamily="34" charset="0"/>
                <a:cs typeface="Arial" pitchFamily="34" charset="0"/>
              </a:rPr>
              <a:t>có đủ khả năng đáp ứng.</a:t>
            </a:r>
          </a:p>
        </p:txBody>
      </p:sp>
      <p:sp>
        <p:nvSpPr>
          <p:cNvPr id="16" name="Right Arrow 15"/>
          <p:cNvSpPr/>
          <p:nvPr/>
        </p:nvSpPr>
        <p:spPr>
          <a:xfrm>
            <a:off x="8547212" y="4663155"/>
            <a:ext cx="639238" cy="35326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8" name="Rectangle 17"/>
          <p:cNvSpPr/>
          <p:nvPr/>
        </p:nvSpPr>
        <p:spPr>
          <a:xfrm>
            <a:off x="3579077" y="5497744"/>
            <a:ext cx="8738290" cy="646331"/>
          </a:xfrm>
          <a:prstGeom prst="rect">
            <a:avLst/>
          </a:prstGeom>
        </p:spPr>
        <p:txBody>
          <a:bodyPr wrap="none">
            <a:spAutoFit/>
          </a:bodyPr>
          <a:lstStyle/>
          <a:p>
            <a:pPr marL="571500" indent="-571500">
              <a:buFont typeface="Wingdings" pitchFamily="2" charset="2"/>
              <a:buChar char="Ø"/>
            </a:pPr>
            <a:r>
              <a:rPr lang="vi-VN" sz="3600">
                <a:solidFill>
                  <a:srgbClr val="FF0000"/>
                </a:solidFill>
                <a:latin typeface="Arial" pitchFamily="34" charset="0"/>
                <a:cs typeface="Arial" pitchFamily="34" charset="0"/>
              </a:rPr>
              <a:t>Học phí, học bổng, điều kiện sinh hoạt </a:t>
            </a:r>
            <a:endParaRPr lang="en-US" sz="3600">
              <a:solidFill>
                <a:srgbClr val="FF0000"/>
              </a:solidFill>
              <a:latin typeface="Arial" pitchFamily="34" charset="0"/>
              <a:cs typeface="Arial" pitchFamily="34" charset="0"/>
            </a:endParaRPr>
          </a:p>
        </p:txBody>
      </p:sp>
      <p:sp>
        <p:nvSpPr>
          <p:cNvPr id="19" name="Rectangle 18"/>
          <p:cNvSpPr/>
          <p:nvPr/>
        </p:nvSpPr>
        <p:spPr>
          <a:xfrm>
            <a:off x="12915488" y="5539183"/>
            <a:ext cx="4493538" cy="646331"/>
          </a:xfrm>
          <a:prstGeom prst="rect">
            <a:avLst/>
          </a:prstGeom>
        </p:spPr>
        <p:txBody>
          <a:bodyPr wrap="none">
            <a:spAutoFit/>
          </a:bodyPr>
          <a:lstStyle/>
          <a:p>
            <a:r>
              <a:rPr lang="en-US" sz="3600" smtClean="0">
                <a:solidFill>
                  <a:srgbClr val="FF0000"/>
                </a:solidFill>
                <a:latin typeface="Arial" pitchFamily="34" charset="0"/>
                <a:cs typeface="Arial" pitchFamily="34" charset="0"/>
              </a:rPr>
              <a:t>Đối chiếu đk gia đình</a:t>
            </a:r>
            <a:endParaRPr lang="en-US" sz="3600">
              <a:solidFill>
                <a:srgbClr val="FF0000"/>
              </a:solidFill>
              <a:latin typeface="Arial" pitchFamily="34" charset="0"/>
              <a:cs typeface="Arial" pitchFamily="34" charset="0"/>
            </a:endParaRPr>
          </a:p>
        </p:txBody>
      </p:sp>
      <p:sp>
        <p:nvSpPr>
          <p:cNvPr id="20" name="Right Arrow 19"/>
          <p:cNvSpPr/>
          <p:nvPr/>
        </p:nvSpPr>
        <p:spPr>
          <a:xfrm>
            <a:off x="12161862" y="5674374"/>
            <a:ext cx="639238" cy="35326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1" name="Rectangle 20"/>
          <p:cNvSpPr/>
          <p:nvPr/>
        </p:nvSpPr>
        <p:spPr>
          <a:xfrm>
            <a:off x="3614935" y="6576567"/>
            <a:ext cx="13612995" cy="1754326"/>
          </a:xfrm>
          <a:prstGeom prst="rect">
            <a:avLst/>
          </a:prstGeom>
        </p:spPr>
        <p:txBody>
          <a:bodyPr wrap="square">
            <a:spAutoFit/>
          </a:bodyPr>
          <a:lstStyle/>
          <a:p>
            <a:pPr marL="571500" indent="-571500">
              <a:lnSpc>
                <a:spcPct val="150000"/>
              </a:lnSpc>
              <a:buFont typeface="Wingdings" pitchFamily="2" charset="2"/>
              <a:buChar char="Ø"/>
            </a:pPr>
            <a:r>
              <a:rPr lang="vi-VN" sz="3600">
                <a:solidFill>
                  <a:srgbClr val="FF0000"/>
                </a:solidFill>
                <a:latin typeface="Arial" pitchFamily="34" charset="0"/>
                <a:cs typeface="Arial" pitchFamily="34" charset="0"/>
              </a:rPr>
              <a:t>Các ngành nghề nhà trường đào tạo, mức độ uy tín, vị trí của trường…</a:t>
            </a:r>
            <a:endParaRPr lang="en-US" sz="3600">
              <a:solidFill>
                <a:srgbClr val="FF0000"/>
              </a:solidFill>
              <a:latin typeface="Arial" pitchFamily="34" charset="0"/>
              <a:cs typeface="Arial" pitchFamily="34" charset="0"/>
            </a:endParaRPr>
          </a:p>
        </p:txBody>
      </p:sp>
      <p:sp>
        <p:nvSpPr>
          <p:cNvPr id="22" name="Rectangle 21"/>
          <p:cNvSpPr/>
          <p:nvPr/>
        </p:nvSpPr>
        <p:spPr>
          <a:xfrm>
            <a:off x="6930717" y="7627358"/>
            <a:ext cx="6306535" cy="646331"/>
          </a:xfrm>
          <a:prstGeom prst="rect">
            <a:avLst/>
          </a:prstGeom>
        </p:spPr>
        <p:txBody>
          <a:bodyPr wrap="none">
            <a:spAutoFit/>
          </a:bodyPr>
          <a:lstStyle/>
          <a:p>
            <a:r>
              <a:rPr lang="vi-VN" sz="3600">
                <a:solidFill>
                  <a:srgbClr val="FF0000"/>
                </a:solidFill>
                <a:latin typeface="Arial" pitchFamily="34" charset="0"/>
                <a:cs typeface="Arial" pitchFamily="34" charset="0"/>
              </a:rPr>
              <a:t>Cơ hội việc làm khi ra trường.</a:t>
            </a:r>
            <a:endParaRPr lang="en-US" sz="3600">
              <a:solidFill>
                <a:srgbClr val="FF0000"/>
              </a:solidFill>
              <a:latin typeface="Arial" pitchFamily="34" charset="0"/>
              <a:cs typeface="Arial" pitchFamily="34" charset="0"/>
            </a:endParaRPr>
          </a:p>
        </p:txBody>
      </p:sp>
      <p:sp>
        <p:nvSpPr>
          <p:cNvPr id="23" name="Right Arrow 22"/>
          <p:cNvSpPr/>
          <p:nvPr/>
        </p:nvSpPr>
        <p:spPr>
          <a:xfrm>
            <a:off x="6164313" y="7773893"/>
            <a:ext cx="639238" cy="35326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93386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arn(inVertical)">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arn(inVertical)">
                                      <p:cBhvr>
                                        <p:cTn id="46" dur="500"/>
                                        <p:tgtEl>
                                          <p:spTgt spid="20"/>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arn(inVertical)">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inVertical)">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barn(inVertical)">
                                      <p:cBhvr>
                                        <p:cTn id="59" dur="500"/>
                                        <p:tgtEl>
                                          <p:spTgt spid="23"/>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arn(inVertical)">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4" grpId="0" animBg="1"/>
      <p:bldP spid="15" grpId="0"/>
      <p:bldP spid="5" grpId="0"/>
      <p:bldP spid="7" grpId="0"/>
      <p:bldP spid="16" grpId="0" animBg="1"/>
      <p:bldP spid="18" grpId="0"/>
      <p:bldP spid="19" grpId="0"/>
      <p:bldP spid="20" grpId="0" animBg="1"/>
      <p:bldP spid="21" grpId="0"/>
      <p:bldP spid="22" grpId="0"/>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29" y="266700"/>
            <a:ext cx="17830800" cy="982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flipH="1">
            <a:off x="228600" y="266700"/>
            <a:ext cx="17826789"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8600" y="10082463"/>
            <a:ext cx="178308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055389" y="266700"/>
            <a:ext cx="0" cy="981576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143000" y="402572"/>
            <a:ext cx="12515856" cy="1754326"/>
          </a:xfrm>
          <a:prstGeom prst="rect">
            <a:avLst/>
          </a:prstGeom>
        </p:spPr>
        <p:txBody>
          <a:bodyPr wrap="square">
            <a:spAutoFit/>
          </a:bodyPr>
          <a:lstStyle/>
          <a:p>
            <a:pPr algn="ctr">
              <a:lnSpc>
                <a:spcPct val="150000"/>
              </a:lnSpc>
            </a:pPr>
            <a:r>
              <a:rPr lang="en-US" sz="3600" b="1" u="sng">
                <a:solidFill>
                  <a:schemeClr val="accent6">
                    <a:lumMod val="75000"/>
                  </a:schemeClr>
                </a:solidFill>
                <a:latin typeface="Arial" pitchFamily="34" charset="0"/>
                <a:cs typeface="Arial" pitchFamily="34" charset="0"/>
              </a:rPr>
              <a:t>N</a:t>
            </a:r>
            <a:r>
              <a:rPr lang="vi-VN" sz="3600" b="1" u="sng" smtClean="0">
                <a:solidFill>
                  <a:schemeClr val="accent6">
                    <a:lumMod val="75000"/>
                  </a:schemeClr>
                </a:solidFill>
                <a:latin typeface="Arial" pitchFamily="34" charset="0"/>
                <a:cs typeface="Arial" pitchFamily="34" charset="0"/>
              </a:rPr>
              <a:t>V</a:t>
            </a:r>
            <a:r>
              <a:rPr lang="en-US" sz="3600" b="1" u="sng" smtClean="0">
                <a:solidFill>
                  <a:schemeClr val="accent6">
                    <a:lumMod val="75000"/>
                  </a:schemeClr>
                </a:solidFill>
                <a:latin typeface="Arial" pitchFamily="34" charset="0"/>
                <a:cs typeface="Arial" pitchFamily="34" charset="0"/>
              </a:rPr>
              <a:t>3</a:t>
            </a:r>
            <a:r>
              <a:rPr lang="en-US" sz="3600" b="1" smtClean="0">
                <a:solidFill>
                  <a:schemeClr val="accent6">
                    <a:lumMod val="75000"/>
                  </a:schemeClr>
                </a:solidFill>
                <a:latin typeface="Arial" pitchFamily="34" charset="0"/>
                <a:cs typeface="Arial" pitchFamily="34" charset="0"/>
              </a:rPr>
              <a:t>. </a:t>
            </a:r>
            <a:r>
              <a:rPr lang="vi-VN" sz="3600" b="1">
                <a:solidFill>
                  <a:schemeClr val="accent6">
                    <a:lumMod val="75000"/>
                  </a:schemeClr>
                </a:solidFill>
                <a:latin typeface="Arial" pitchFamily="34" charset="0"/>
                <a:cs typeface="Arial" pitchFamily="34" charset="0"/>
              </a:rPr>
              <a:t>Cách tìm hiểu thông tin cơ bản về hệ thống trường đào tạo nghề em quan tâm</a:t>
            </a:r>
          </a:p>
        </p:txBody>
      </p:sp>
      <p:cxnSp>
        <p:nvCxnSpPr>
          <p:cNvPr id="22" name="Straight Connector 21"/>
          <p:cNvCxnSpPr/>
          <p:nvPr/>
        </p:nvCxnSpPr>
        <p:spPr>
          <a:xfrm flipV="1">
            <a:off x="228600" y="266700"/>
            <a:ext cx="0" cy="98298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2" name="Snip Single Corner Rectangle 1"/>
          <p:cNvSpPr/>
          <p:nvPr/>
        </p:nvSpPr>
        <p:spPr>
          <a:xfrm>
            <a:off x="9524999" y="2552700"/>
            <a:ext cx="8229599" cy="7086600"/>
          </a:xfrm>
          <a:prstGeom prst="snip1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829800" y="2948206"/>
            <a:ext cx="7816054" cy="6740307"/>
          </a:xfrm>
          <a:prstGeom prst="rect">
            <a:avLst/>
          </a:prstGeom>
        </p:spPr>
        <p:txBody>
          <a:bodyPr wrap="square">
            <a:spAutoFit/>
          </a:bodyPr>
          <a:lstStyle/>
          <a:p>
            <a:pPr marL="742950" indent="-742950">
              <a:lnSpc>
                <a:spcPct val="150000"/>
              </a:lnSpc>
              <a:buFont typeface="+mj-lt"/>
              <a:buAutoNum type="arabicPeriod"/>
            </a:pPr>
            <a:r>
              <a:rPr lang="en-US" sz="3600" i="1">
                <a:solidFill>
                  <a:schemeClr val="accent5">
                    <a:lumMod val="50000"/>
                  </a:schemeClr>
                </a:solidFill>
                <a:latin typeface="Arial" pitchFamily="34" charset="0"/>
                <a:cs typeface="Arial" pitchFamily="34" charset="0"/>
              </a:rPr>
              <a:t>Nêu cách tìm hiểu thông tin cơ bản về hệ thống trường đào tạo nghề liên quan đến nghề em định lựa chọn</a:t>
            </a:r>
            <a:r>
              <a:rPr lang="en-US" sz="3600" i="1" smtClean="0">
                <a:solidFill>
                  <a:schemeClr val="accent5">
                    <a:lumMod val="50000"/>
                  </a:schemeClr>
                </a:solidFill>
                <a:latin typeface="Arial" pitchFamily="34" charset="0"/>
                <a:cs typeface="Arial" pitchFamily="34" charset="0"/>
              </a:rPr>
              <a:t>.</a:t>
            </a:r>
          </a:p>
          <a:p>
            <a:pPr marL="742950" indent="-742950">
              <a:lnSpc>
                <a:spcPct val="150000"/>
              </a:lnSpc>
              <a:buFont typeface="+mj-lt"/>
              <a:buAutoNum type="arabicPeriod"/>
            </a:pPr>
            <a:r>
              <a:rPr lang="vi-VN" sz="3600" i="1">
                <a:solidFill>
                  <a:schemeClr val="accent5">
                    <a:lumMod val="50000"/>
                  </a:schemeClr>
                </a:solidFill>
                <a:latin typeface="Arial" pitchFamily="34" charset="0"/>
                <a:cs typeface="Arial" pitchFamily="34" charset="0"/>
              </a:rPr>
              <a:t>Trong những cách đó, cách nào phù hợp với điều kiện thực tế và khả năng của em. Cách nào khó thực hiện? Vì sao?</a:t>
            </a:r>
            <a:endParaRPr lang="en-US" sz="3600" i="1">
              <a:solidFill>
                <a:schemeClr val="accent5">
                  <a:lumMod val="50000"/>
                </a:schemeClr>
              </a:solidFill>
              <a:latin typeface="Arial" pitchFamily="34" charset="0"/>
              <a:cs typeface="Arial" pitchFamily="34" charset="0"/>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4"/>
              </a:ext>
            </a:extLst>
          </a:blip>
          <a:srcRect/>
          <a:stretch>
            <a:fillRect/>
          </a:stretch>
        </p:blipFill>
        <p:spPr>
          <a:xfrm>
            <a:off x="974694" y="1970567"/>
            <a:ext cx="8518929" cy="6408028"/>
          </a:xfrm>
          <a:prstGeom prst="rect">
            <a:avLst/>
          </a:prstGeom>
        </p:spPr>
      </p:pic>
    </p:spTree>
    <p:extLst>
      <p:ext uri="{BB962C8B-B14F-4D97-AF65-F5344CB8AC3E}">
        <p14:creationId xmlns:p14="http://schemas.microsoft.com/office/powerpoint/2010/main" val="15703282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29" y="266700"/>
            <a:ext cx="17830800" cy="982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flipH="1">
            <a:off x="228600" y="266700"/>
            <a:ext cx="17826789"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8600" y="10082463"/>
            <a:ext cx="178308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055389" y="266700"/>
            <a:ext cx="0" cy="981576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143000" y="402572"/>
            <a:ext cx="12515856" cy="1754326"/>
          </a:xfrm>
          <a:prstGeom prst="rect">
            <a:avLst/>
          </a:prstGeom>
        </p:spPr>
        <p:txBody>
          <a:bodyPr wrap="square">
            <a:spAutoFit/>
          </a:bodyPr>
          <a:lstStyle/>
          <a:p>
            <a:pPr algn="ctr">
              <a:lnSpc>
                <a:spcPct val="150000"/>
              </a:lnSpc>
            </a:pPr>
            <a:r>
              <a:rPr lang="en-US" sz="3600" b="1" u="sng">
                <a:solidFill>
                  <a:schemeClr val="accent6">
                    <a:lumMod val="75000"/>
                  </a:schemeClr>
                </a:solidFill>
                <a:latin typeface="Arial" pitchFamily="34" charset="0"/>
                <a:cs typeface="Arial" pitchFamily="34" charset="0"/>
              </a:rPr>
              <a:t>N</a:t>
            </a:r>
            <a:r>
              <a:rPr lang="vi-VN" sz="3600" b="1" u="sng" smtClean="0">
                <a:solidFill>
                  <a:schemeClr val="accent6">
                    <a:lumMod val="75000"/>
                  </a:schemeClr>
                </a:solidFill>
                <a:latin typeface="Arial" pitchFamily="34" charset="0"/>
                <a:cs typeface="Arial" pitchFamily="34" charset="0"/>
              </a:rPr>
              <a:t>V</a:t>
            </a:r>
            <a:r>
              <a:rPr lang="en-US" sz="3600" b="1" u="sng" smtClean="0">
                <a:solidFill>
                  <a:schemeClr val="accent6">
                    <a:lumMod val="75000"/>
                  </a:schemeClr>
                </a:solidFill>
                <a:latin typeface="Arial" pitchFamily="34" charset="0"/>
                <a:cs typeface="Arial" pitchFamily="34" charset="0"/>
              </a:rPr>
              <a:t>3</a:t>
            </a:r>
            <a:r>
              <a:rPr lang="en-US" sz="3600" b="1" smtClean="0">
                <a:solidFill>
                  <a:schemeClr val="accent6">
                    <a:lumMod val="75000"/>
                  </a:schemeClr>
                </a:solidFill>
                <a:latin typeface="Arial" pitchFamily="34" charset="0"/>
                <a:cs typeface="Arial" pitchFamily="34" charset="0"/>
              </a:rPr>
              <a:t>. </a:t>
            </a:r>
            <a:r>
              <a:rPr lang="vi-VN" sz="3600" b="1">
                <a:solidFill>
                  <a:schemeClr val="accent6">
                    <a:lumMod val="75000"/>
                  </a:schemeClr>
                </a:solidFill>
                <a:latin typeface="Arial" pitchFamily="34" charset="0"/>
                <a:cs typeface="Arial" pitchFamily="34" charset="0"/>
              </a:rPr>
              <a:t>Cách tìm hiểu thông tin cơ bản về hệ thống trường đào tạo nghề em quan tâm</a:t>
            </a:r>
          </a:p>
        </p:txBody>
      </p:sp>
      <p:cxnSp>
        <p:nvCxnSpPr>
          <p:cNvPr id="22" name="Straight Connector 21"/>
          <p:cNvCxnSpPr/>
          <p:nvPr/>
        </p:nvCxnSpPr>
        <p:spPr>
          <a:xfrm flipV="1">
            <a:off x="228600" y="266700"/>
            <a:ext cx="0" cy="98298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41231" y="4559570"/>
            <a:ext cx="6559697" cy="1985348"/>
            <a:chOff x="1066800" y="2485545"/>
            <a:chExt cx="4521522" cy="5007353"/>
          </a:xfrm>
        </p:grpSpPr>
        <p:sp>
          <p:nvSpPr>
            <p:cNvPr id="48" name="Rectangle 47"/>
            <p:cNvSpPr/>
            <p:nvPr/>
          </p:nvSpPr>
          <p:spPr>
            <a:xfrm>
              <a:off x="1066800" y="2485545"/>
              <a:ext cx="4495798" cy="4395251"/>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185216" y="2866231"/>
              <a:ext cx="4403106" cy="449580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367469" y="2983720"/>
              <a:ext cx="4038600" cy="4509178"/>
            </a:xfrm>
            <a:prstGeom prst="rect">
              <a:avLst/>
            </a:prstGeom>
          </p:spPr>
          <p:txBody>
            <a:bodyPr wrap="square">
              <a:spAutoFit/>
            </a:bodyPr>
            <a:lstStyle/>
            <a:p>
              <a:pPr algn="just">
                <a:lnSpc>
                  <a:spcPct val="150000"/>
                </a:lnSpc>
              </a:pPr>
              <a:r>
                <a:rPr lang="vi-VN" sz="3200">
                  <a:latin typeface="Arial" pitchFamily="34" charset="0"/>
                  <a:cs typeface="Arial" pitchFamily="34" charset="0"/>
                </a:rPr>
                <a:t>Gặp gỡ anh chị đã học ở trường đó để hỏi và tìm hiểu.</a:t>
              </a:r>
              <a:endParaRPr lang="en-US" sz="3200">
                <a:latin typeface="Arial" pitchFamily="34" charset="0"/>
                <a:cs typeface="Arial" pitchFamily="34" charset="0"/>
              </a:endParaRPr>
            </a:p>
          </p:txBody>
        </p:sp>
      </p:grpSp>
      <p:grpSp>
        <p:nvGrpSpPr>
          <p:cNvPr id="52" name="Group 51"/>
          <p:cNvGrpSpPr/>
          <p:nvPr/>
        </p:nvGrpSpPr>
        <p:grpSpPr>
          <a:xfrm>
            <a:off x="7848600" y="4621976"/>
            <a:ext cx="7730546" cy="1922941"/>
            <a:chOff x="1066800" y="2485545"/>
            <a:chExt cx="4495798" cy="4784676"/>
          </a:xfrm>
        </p:grpSpPr>
        <p:sp>
          <p:nvSpPr>
            <p:cNvPr id="53" name="Rectangle 52"/>
            <p:cNvSpPr/>
            <p:nvPr/>
          </p:nvSpPr>
          <p:spPr>
            <a:xfrm>
              <a:off x="1066800" y="2485545"/>
              <a:ext cx="4495798" cy="4395251"/>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159492" y="2774421"/>
              <a:ext cx="4403106" cy="449580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1341745" y="3042951"/>
              <a:ext cx="4038600" cy="3837846"/>
            </a:xfrm>
            <a:prstGeom prst="rect">
              <a:avLst/>
            </a:prstGeom>
          </p:spPr>
          <p:txBody>
            <a:bodyPr wrap="square">
              <a:spAutoFit/>
            </a:bodyPr>
            <a:lstStyle/>
            <a:p>
              <a:pPr algn="just">
                <a:lnSpc>
                  <a:spcPct val="150000"/>
                </a:lnSpc>
              </a:pPr>
              <a:r>
                <a:rPr lang="vi-VN" sz="3200">
                  <a:latin typeface="Arial" pitchFamily="34" charset="0"/>
                  <a:cs typeface="Arial" pitchFamily="34" charset="0"/>
                </a:rPr>
                <a:t>Đọc thông tin tuyển sinh của trường đào tạo ngành đó.</a:t>
              </a:r>
              <a:endParaRPr lang="en-US" sz="3200">
                <a:latin typeface="Arial" pitchFamily="34" charset="0"/>
                <a:cs typeface="Arial" pitchFamily="34" charset="0"/>
              </a:endParaRPr>
            </a:p>
          </p:txBody>
        </p:sp>
      </p:grpSp>
      <p:sp>
        <p:nvSpPr>
          <p:cNvPr id="5" name="Rectangle 4"/>
          <p:cNvSpPr/>
          <p:nvPr/>
        </p:nvSpPr>
        <p:spPr>
          <a:xfrm>
            <a:off x="874294" y="2400299"/>
            <a:ext cx="16535400" cy="1651671"/>
          </a:xfrm>
          <a:prstGeom prst="rect">
            <a:avLst/>
          </a:prstGeom>
        </p:spPr>
        <p:txBody>
          <a:bodyPr wrap="square">
            <a:spAutoFit/>
          </a:bodyPr>
          <a:lstStyle/>
          <a:p>
            <a:pPr algn="just">
              <a:lnSpc>
                <a:spcPct val="150000"/>
              </a:lnSpc>
            </a:pPr>
            <a:r>
              <a:rPr lang="en-US" sz="3600">
                <a:latin typeface="Arial" pitchFamily="34" charset="0"/>
                <a:cs typeface="Arial" pitchFamily="34" charset="0"/>
              </a:rPr>
              <a:t>- Để việc học tập ở cơ sở đào tạo nghề được thuận lợi và đạt kết quả như mong muốn, chúng ta cần biết được những thông tin cần tìm hiểu và cách tìm hiểu:</a:t>
            </a:r>
          </a:p>
        </p:txBody>
      </p:sp>
      <p:grpSp>
        <p:nvGrpSpPr>
          <p:cNvPr id="37" name="Group 36"/>
          <p:cNvGrpSpPr/>
          <p:nvPr/>
        </p:nvGrpSpPr>
        <p:grpSpPr>
          <a:xfrm>
            <a:off x="15954335" y="4570090"/>
            <a:ext cx="1660908" cy="1922941"/>
            <a:chOff x="1066800" y="2485545"/>
            <a:chExt cx="4495798" cy="4991791"/>
          </a:xfrm>
        </p:grpSpPr>
        <p:sp>
          <p:nvSpPr>
            <p:cNvPr id="46" name="Rectangle 45"/>
            <p:cNvSpPr/>
            <p:nvPr/>
          </p:nvSpPr>
          <p:spPr>
            <a:xfrm>
              <a:off x="1066800" y="2485545"/>
              <a:ext cx="4495798" cy="4395251"/>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159492" y="2981536"/>
              <a:ext cx="4403106" cy="449580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310867" y="3722999"/>
              <a:ext cx="3023131" cy="2157197"/>
            </a:xfrm>
            <a:prstGeom prst="rect">
              <a:avLst/>
            </a:prstGeom>
          </p:spPr>
          <p:txBody>
            <a:bodyPr wrap="square">
              <a:spAutoFit/>
            </a:bodyPr>
            <a:lstStyle/>
            <a:p>
              <a:pPr algn="just">
                <a:lnSpc>
                  <a:spcPct val="150000"/>
                </a:lnSpc>
              </a:pPr>
              <a:r>
                <a:rPr lang="en-US" sz="3200" smtClean="0">
                  <a:latin typeface="Arial" pitchFamily="34" charset="0"/>
                  <a:cs typeface="Arial" pitchFamily="34" charset="0"/>
                </a:rPr>
                <a:t>……</a:t>
              </a:r>
              <a:endParaRPr lang="en-US" sz="3200">
                <a:latin typeface="Arial" pitchFamily="34" charset="0"/>
                <a:cs typeface="Arial" pitchFamily="34" charset="0"/>
              </a:endParaRPr>
            </a:p>
          </p:txBody>
        </p:sp>
      </p:grpSp>
      <p:cxnSp>
        <p:nvCxnSpPr>
          <p:cNvPr id="14" name="Straight Connector 13"/>
          <p:cNvCxnSpPr/>
          <p:nvPr/>
        </p:nvCxnSpPr>
        <p:spPr>
          <a:xfrm>
            <a:off x="3731568" y="7124700"/>
            <a:ext cx="1305322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731568" y="6493031"/>
            <a:ext cx="0" cy="63166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12115800" y="6544917"/>
            <a:ext cx="0" cy="63166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16784789" y="6495940"/>
            <a:ext cx="0" cy="63166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841231" y="7474323"/>
            <a:ext cx="16774012" cy="26081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035438" y="7511177"/>
            <a:ext cx="16396668" cy="2482667"/>
          </a:xfrm>
          <a:prstGeom prst="rect">
            <a:avLst/>
          </a:prstGeom>
        </p:spPr>
        <p:txBody>
          <a:bodyPr wrap="square">
            <a:spAutoFit/>
          </a:bodyPr>
          <a:lstStyle/>
          <a:p>
            <a:pPr algn="ctr">
              <a:lnSpc>
                <a:spcPct val="150000"/>
              </a:lnSpc>
            </a:pPr>
            <a:r>
              <a:rPr lang="en-US" sz="3600">
                <a:solidFill>
                  <a:schemeClr val="bg1"/>
                </a:solidFill>
                <a:latin typeface="Arial" pitchFamily="34" charset="0"/>
                <a:cs typeface="Arial" pitchFamily="34" charset="0"/>
              </a:rPr>
              <a:t>Những thông tin này rất quan trọng giúp chúng ta có cơ sở để đối chiếu thực lực, mong muốn của bản thân và gia đình…để đưa ra sự lựa chọn cơ sở đào tạo nghề phù hợp với sở thích, khả năng của bản thân, điều kiện gia đình.</a:t>
            </a:r>
          </a:p>
        </p:txBody>
      </p:sp>
    </p:spTree>
    <p:extLst>
      <p:ext uri="{BB962C8B-B14F-4D97-AF65-F5344CB8AC3E}">
        <p14:creationId xmlns:p14="http://schemas.microsoft.com/office/powerpoint/2010/main" val="18756670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barn(inVertical)">
                                      <p:cBhvr>
                                        <p:cTn id="13" dur="500"/>
                                        <p:tgtEl>
                                          <p:spTgt spid="4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barn(inVertical)">
                                      <p:cBhvr>
                                        <p:cTn id="18" dur="500"/>
                                        <p:tgtEl>
                                          <p:spTgt spid="5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16" presetClass="entr" presetSubtype="21"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par>
                                <p:cTn id="32" presetID="16" presetClass="entr" presetSubtype="21" fill="hold"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barn(inVertical)">
                                      <p:cBhvr>
                                        <p:cTn id="34" dur="500"/>
                                        <p:tgtEl>
                                          <p:spTgt spid="57"/>
                                        </p:tgtEl>
                                      </p:cBhvr>
                                    </p:animEffect>
                                  </p:childTnLst>
                                </p:cTn>
                              </p:par>
                              <p:par>
                                <p:cTn id="35" presetID="16" presetClass="entr" presetSubtype="21" fill="hold"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barn(inVertical)">
                                      <p:cBhvr>
                                        <p:cTn id="37" dur="5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down)">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animBg="1"/>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6700"/>
            <a:ext cx="17830800" cy="982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228600" y="266700"/>
            <a:ext cx="0" cy="98298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28600" y="266700"/>
            <a:ext cx="17826789"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8600" y="10082463"/>
            <a:ext cx="178308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055389" y="266700"/>
            <a:ext cx="0" cy="981576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5727919" y="1933015"/>
            <a:ext cx="11811379" cy="2400300"/>
            <a:chOff x="762000" y="2628900"/>
            <a:chExt cx="5181600" cy="2400300"/>
          </a:xfrm>
        </p:grpSpPr>
        <p:sp>
          <p:nvSpPr>
            <p:cNvPr id="5" name="Snip Single Corner Rectangle 4"/>
            <p:cNvSpPr/>
            <p:nvPr/>
          </p:nvSpPr>
          <p:spPr>
            <a:xfrm>
              <a:off x="762000" y="2628900"/>
              <a:ext cx="5181600" cy="24003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nip Single Corner Rectangle 11"/>
            <p:cNvSpPr/>
            <p:nvPr/>
          </p:nvSpPr>
          <p:spPr>
            <a:xfrm>
              <a:off x="762000" y="3314700"/>
              <a:ext cx="5181600" cy="1714500"/>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18338" y="2668441"/>
              <a:ext cx="2769042" cy="646331"/>
            </a:xfrm>
            <a:prstGeom prst="rect">
              <a:avLst/>
            </a:prstGeom>
            <a:noFill/>
          </p:spPr>
          <p:txBody>
            <a:bodyPr wrap="none" rtlCol="0">
              <a:spAutoFit/>
            </a:bodyPr>
            <a:lstStyle/>
            <a:p>
              <a:r>
                <a:rPr lang="en-US" sz="3600" b="1" smtClean="0">
                  <a:solidFill>
                    <a:schemeClr val="bg1"/>
                  </a:solidFill>
                  <a:latin typeface="Arial" pitchFamily="34" charset="0"/>
                  <a:cs typeface="Arial" pitchFamily="34" charset="0"/>
                </a:rPr>
                <a:t>Nhiệm vụ 1</a:t>
              </a:r>
              <a:endParaRPr lang="en-US" sz="3600" b="1">
                <a:solidFill>
                  <a:schemeClr val="bg1"/>
                </a:solidFill>
                <a:latin typeface="Arial" pitchFamily="34" charset="0"/>
                <a:cs typeface="Arial" pitchFamily="34" charset="0"/>
              </a:endParaRPr>
            </a:p>
          </p:txBody>
        </p:sp>
        <p:sp>
          <p:nvSpPr>
            <p:cNvPr id="9" name="Rectangle 8"/>
            <p:cNvSpPr/>
            <p:nvPr/>
          </p:nvSpPr>
          <p:spPr>
            <a:xfrm>
              <a:off x="860385" y="3730270"/>
              <a:ext cx="4828081" cy="830997"/>
            </a:xfrm>
            <a:prstGeom prst="rect">
              <a:avLst/>
            </a:prstGeom>
          </p:spPr>
          <p:txBody>
            <a:bodyPr wrap="square">
              <a:spAutoFit/>
            </a:bodyPr>
            <a:lstStyle/>
            <a:p>
              <a:pPr algn="just">
                <a:lnSpc>
                  <a:spcPct val="150000"/>
                </a:lnSpc>
              </a:pPr>
              <a:r>
                <a:rPr lang="vi-VN" sz="3200" smtClean="0">
                  <a:latin typeface="Arial" pitchFamily="34" charset="0"/>
                  <a:cs typeface="Arial" pitchFamily="34" charset="0"/>
                </a:rPr>
                <a:t>Tìm </a:t>
              </a:r>
              <a:r>
                <a:rPr lang="vi-VN" sz="3200">
                  <a:latin typeface="Arial" pitchFamily="34" charset="0"/>
                  <a:cs typeface="Arial" pitchFamily="34" charset="0"/>
                </a:rPr>
                <a:t>hiểu cách tham vấn chọn nghề và định hướng học.</a:t>
              </a:r>
              <a:endParaRPr lang="en-US" sz="3200">
                <a:latin typeface="Arial" pitchFamily="34" charset="0"/>
                <a:cs typeface="Arial" pitchFamily="34" charset="0"/>
              </a:endParaRPr>
            </a:p>
          </p:txBody>
        </p:sp>
      </p:grpSp>
      <p:pic>
        <p:nvPicPr>
          <p:cNvPr id="30"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28600" y="2787071"/>
            <a:ext cx="5392648" cy="5376593"/>
          </a:xfrm>
          <a:prstGeom prst="rect">
            <a:avLst/>
          </a:prstGeom>
        </p:spPr>
      </p:pic>
      <p:grpSp>
        <p:nvGrpSpPr>
          <p:cNvPr id="20" name="Group 19"/>
          <p:cNvGrpSpPr/>
          <p:nvPr/>
        </p:nvGrpSpPr>
        <p:grpSpPr>
          <a:xfrm>
            <a:off x="5727919" y="5305807"/>
            <a:ext cx="11811002" cy="2633708"/>
            <a:chOff x="12420600" y="2628900"/>
            <a:chExt cx="5181600" cy="2633708"/>
          </a:xfrm>
        </p:grpSpPr>
        <p:sp>
          <p:nvSpPr>
            <p:cNvPr id="22" name="Snip Single Corner Rectangle 21"/>
            <p:cNvSpPr/>
            <p:nvPr/>
          </p:nvSpPr>
          <p:spPr>
            <a:xfrm>
              <a:off x="12420600" y="2628900"/>
              <a:ext cx="5181600" cy="1966312"/>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nip Single Corner Rectangle 22"/>
            <p:cNvSpPr/>
            <p:nvPr/>
          </p:nvSpPr>
          <p:spPr>
            <a:xfrm>
              <a:off x="12420600" y="3314699"/>
              <a:ext cx="5181600" cy="1947909"/>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2522843" y="2628900"/>
              <a:ext cx="1139163" cy="646331"/>
            </a:xfrm>
            <a:prstGeom prst="rect">
              <a:avLst/>
            </a:prstGeom>
            <a:noFill/>
          </p:spPr>
          <p:txBody>
            <a:bodyPr wrap="none" rtlCol="0">
              <a:spAutoFit/>
            </a:bodyPr>
            <a:lstStyle/>
            <a:p>
              <a:r>
                <a:rPr lang="en-US" sz="3600" b="1" smtClean="0">
                  <a:solidFill>
                    <a:schemeClr val="bg1"/>
                  </a:solidFill>
                  <a:latin typeface="Arial" pitchFamily="34" charset="0"/>
                  <a:cs typeface="Arial" pitchFamily="34" charset="0"/>
                </a:rPr>
                <a:t>Nhiệm vụ </a:t>
              </a:r>
              <a:r>
                <a:rPr lang="vi-VN" sz="3600" b="1" smtClean="0">
                  <a:solidFill>
                    <a:schemeClr val="bg1"/>
                  </a:solidFill>
                  <a:latin typeface="Arial" pitchFamily="34" charset="0"/>
                  <a:cs typeface="Arial" pitchFamily="34" charset="0"/>
                </a:rPr>
                <a:t>2</a:t>
              </a:r>
              <a:endParaRPr lang="en-US" sz="3600" b="1">
                <a:solidFill>
                  <a:schemeClr val="bg1"/>
                </a:solidFill>
                <a:latin typeface="Arial" pitchFamily="34" charset="0"/>
                <a:cs typeface="Arial" pitchFamily="34" charset="0"/>
              </a:endParaRPr>
            </a:p>
          </p:txBody>
        </p:sp>
        <p:sp>
          <p:nvSpPr>
            <p:cNvPr id="25" name="Rectangle 24"/>
            <p:cNvSpPr/>
            <p:nvPr/>
          </p:nvSpPr>
          <p:spPr>
            <a:xfrm>
              <a:off x="12522843" y="3491840"/>
              <a:ext cx="4945638" cy="1490152"/>
            </a:xfrm>
            <a:prstGeom prst="rect">
              <a:avLst/>
            </a:prstGeom>
          </p:spPr>
          <p:txBody>
            <a:bodyPr wrap="square">
              <a:spAutoFit/>
            </a:bodyPr>
            <a:lstStyle/>
            <a:p>
              <a:pPr>
                <a:lnSpc>
                  <a:spcPct val="150000"/>
                </a:lnSpc>
              </a:pPr>
              <a:r>
                <a:rPr lang="vi-VN" sz="3200" smtClean="0"/>
                <a:t>Chia </a:t>
              </a:r>
              <a:r>
                <a:rPr lang="vi-VN" sz="3200"/>
                <a:t>sẻ hiểu biết của bản thân về tham vấn chọn nghề và định hướng học.</a:t>
              </a:r>
              <a:endParaRPr lang="en-US" sz="3200"/>
            </a:p>
          </p:txBody>
        </p:sp>
      </p:grpSp>
      <p:sp>
        <p:nvSpPr>
          <p:cNvPr id="15" name="Frame 14"/>
          <p:cNvSpPr/>
          <p:nvPr/>
        </p:nvSpPr>
        <p:spPr>
          <a:xfrm>
            <a:off x="578224" y="647700"/>
            <a:ext cx="4419600" cy="1685985"/>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a:off x="914755" y="1136749"/>
            <a:ext cx="3746538" cy="707886"/>
          </a:xfrm>
          <a:prstGeom prst="rect">
            <a:avLst/>
          </a:prstGeom>
          <a:noFill/>
        </p:spPr>
        <p:txBody>
          <a:bodyPr wrap="none" rtlCol="0">
            <a:spAutoFit/>
          </a:bodyPr>
          <a:lstStyle/>
          <a:p>
            <a:r>
              <a:rPr lang="vi-VN" sz="4000" b="1" smtClean="0"/>
              <a:t>HOẠT ĐỘNG </a:t>
            </a:r>
            <a:r>
              <a:rPr lang="en-US" sz="4000" b="1" smtClean="0"/>
              <a:t>2</a:t>
            </a:r>
            <a:endParaRPr lang="en-US" sz="4000" b="1"/>
          </a:p>
        </p:txBody>
      </p:sp>
    </p:spTree>
    <p:extLst>
      <p:ext uri="{BB962C8B-B14F-4D97-AF65-F5344CB8AC3E}">
        <p14:creationId xmlns:p14="http://schemas.microsoft.com/office/powerpoint/2010/main" val="240186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arn(inVertical)">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6" presetClass="entr" presetSubtype="21"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904" y="266700"/>
            <a:ext cx="17830800" cy="982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flipH="1">
            <a:off x="228600" y="266700"/>
            <a:ext cx="17826789"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8600" y="10082463"/>
            <a:ext cx="178308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055389" y="266700"/>
            <a:ext cx="0" cy="981576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62001" y="285916"/>
            <a:ext cx="13258800" cy="1651671"/>
          </a:xfrm>
          <a:prstGeom prst="rect">
            <a:avLst/>
          </a:prstGeom>
        </p:spPr>
        <p:txBody>
          <a:bodyPr wrap="square">
            <a:spAutoFit/>
          </a:bodyPr>
          <a:lstStyle/>
          <a:p>
            <a:pPr algn="ctr">
              <a:lnSpc>
                <a:spcPct val="150000"/>
              </a:lnSpc>
            </a:pPr>
            <a:r>
              <a:rPr lang="vi-VN" sz="3600" b="1" u="sng" smtClean="0">
                <a:solidFill>
                  <a:schemeClr val="accent6">
                    <a:lumMod val="75000"/>
                  </a:schemeClr>
                </a:solidFill>
                <a:latin typeface="Arial" pitchFamily="34" charset="0"/>
                <a:cs typeface="Arial" pitchFamily="34" charset="0"/>
              </a:rPr>
              <a:t>Nhiệm vụ </a:t>
            </a:r>
            <a:r>
              <a:rPr lang="en-US" sz="3600" b="1" u="sng" smtClean="0">
                <a:solidFill>
                  <a:schemeClr val="accent6">
                    <a:lumMod val="75000"/>
                  </a:schemeClr>
                </a:solidFill>
                <a:latin typeface="Arial" pitchFamily="34" charset="0"/>
                <a:cs typeface="Arial" pitchFamily="34" charset="0"/>
              </a:rPr>
              <a:t>1</a:t>
            </a:r>
            <a:r>
              <a:rPr lang="vi-VN" sz="3600" b="1">
                <a:solidFill>
                  <a:schemeClr val="accent6">
                    <a:lumMod val="75000"/>
                  </a:schemeClr>
                </a:solidFill>
                <a:latin typeface="Arial" pitchFamily="34" charset="0"/>
                <a:cs typeface="Arial" pitchFamily="34" charset="0"/>
              </a:rPr>
              <a:t>. Tìm hiểu cách tham vấn chọn nghề và định hướng học.</a:t>
            </a:r>
          </a:p>
        </p:txBody>
      </p:sp>
      <p:cxnSp>
        <p:nvCxnSpPr>
          <p:cNvPr id="22" name="Straight Connector 21"/>
          <p:cNvCxnSpPr/>
          <p:nvPr/>
        </p:nvCxnSpPr>
        <p:spPr>
          <a:xfrm flipV="1">
            <a:off x="228600" y="266700"/>
            <a:ext cx="0" cy="98298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838200" y="1937587"/>
            <a:ext cx="9018915" cy="6558713"/>
            <a:chOff x="4578089" y="6360990"/>
            <a:chExt cx="7772399" cy="6558713"/>
          </a:xfrm>
        </p:grpSpPr>
        <p:sp>
          <p:nvSpPr>
            <p:cNvPr id="36" name="Round Diagonal Corner Rectangle 35"/>
            <p:cNvSpPr/>
            <p:nvPr/>
          </p:nvSpPr>
          <p:spPr>
            <a:xfrm>
              <a:off x="4578089" y="6360990"/>
              <a:ext cx="7772399" cy="6558713"/>
            </a:xfrm>
            <a:prstGeom prst="round2DiagRect">
              <a:avLst/>
            </a:prstGeom>
            <a:solidFill>
              <a:schemeClr val="bg1"/>
            </a:solidFill>
            <a:ln>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763324" y="7127896"/>
              <a:ext cx="7560125" cy="1651671"/>
            </a:xfrm>
            <a:prstGeom prst="rect">
              <a:avLst/>
            </a:prstGeom>
            <a:noFill/>
          </p:spPr>
          <p:txBody>
            <a:bodyPr wrap="square" rtlCol="0">
              <a:spAutoFit/>
            </a:bodyPr>
            <a:lstStyle/>
            <a:p>
              <a:pPr algn="just">
                <a:lnSpc>
                  <a:spcPct val="150000"/>
                </a:lnSpc>
              </a:pPr>
              <a:r>
                <a:rPr lang="en-US" sz="3600" smtClean="0">
                  <a:latin typeface="Arial" pitchFamily="34" charset="0"/>
                  <a:cs typeface="Arial" pitchFamily="34" charset="0"/>
                </a:rPr>
                <a:t>N</a:t>
              </a:r>
              <a:r>
                <a:rPr lang="vi-VN" sz="3600" smtClean="0">
                  <a:latin typeface="Arial" pitchFamily="34" charset="0"/>
                  <a:cs typeface="Arial" pitchFamily="34" charset="0"/>
                </a:rPr>
                <a:t>êu </a:t>
              </a:r>
              <a:r>
                <a:rPr lang="vi-VN" sz="3600">
                  <a:latin typeface="Arial" pitchFamily="34" charset="0"/>
                  <a:cs typeface="Arial" pitchFamily="34" charset="0"/>
                </a:rPr>
                <a:t>cách tham vấn chọn nghề và định hướng học tập.</a:t>
              </a:r>
              <a:endParaRPr lang="en-US" sz="3600">
                <a:latin typeface="Arial" pitchFamily="34" charset="0"/>
                <a:cs typeface="Arial" pitchFamily="34" charset="0"/>
              </a:endParaRPr>
            </a:p>
          </p:txBody>
        </p:sp>
        <p:sp>
          <p:nvSpPr>
            <p:cNvPr id="38" name="Rounded Rectangle 37"/>
            <p:cNvSpPr/>
            <p:nvPr/>
          </p:nvSpPr>
          <p:spPr>
            <a:xfrm>
              <a:off x="4578089" y="6360990"/>
              <a:ext cx="2286000" cy="755276"/>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smtClean="0">
                  <a:latin typeface="Arial" pitchFamily="34" charset="0"/>
                  <a:cs typeface="Arial" pitchFamily="34" charset="0"/>
                </a:rPr>
                <a:t>Yêu cầu:</a:t>
              </a:r>
              <a:endParaRPr lang="en-US" sz="3600">
                <a:latin typeface="Arial" pitchFamily="34" charset="0"/>
                <a:cs typeface="Arial" pitchFamily="34" charset="0"/>
              </a:endParaRPr>
            </a:p>
          </p:txBody>
        </p:sp>
      </p:grpSp>
      <p:pic>
        <p:nvPicPr>
          <p:cNvPr id="21" name="Picture 20"/>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7"/>
              </a:ext>
            </a:extLst>
          </a:blip>
          <a:srcRect/>
          <a:stretch>
            <a:fillRect/>
          </a:stretch>
        </p:blipFill>
        <p:spPr>
          <a:xfrm>
            <a:off x="10429817" y="1714500"/>
            <a:ext cx="7181967" cy="6793287"/>
          </a:xfrm>
          <a:prstGeom prst="rect">
            <a:avLst/>
          </a:prstGeom>
        </p:spPr>
      </p:pic>
      <p:sp>
        <p:nvSpPr>
          <p:cNvPr id="3" name="Rectangle 2"/>
          <p:cNvSpPr/>
          <p:nvPr/>
        </p:nvSpPr>
        <p:spPr>
          <a:xfrm>
            <a:off x="1053142" y="4248300"/>
            <a:ext cx="9097042" cy="4247317"/>
          </a:xfrm>
          <a:prstGeom prst="rect">
            <a:avLst/>
          </a:prstGeom>
        </p:spPr>
        <p:txBody>
          <a:bodyPr wrap="square">
            <a:spAutoFit/>
          </a:bodyPr>
          <a:lstStyle/>
          <a:p>
            <a:pPr>
              <a:lnSpc>
                <a:spcPct val="150000"/>
              </a:lnSpc>
            </a:pPr>
            <a:r>
              <a:rPr lang="en-US" sz="3600" b="1" i="1" u="sng" smtClean="0">
                <a:latin typeface="Arial" pitchFamily="34" charset="0"/>
                <a:cs typeface="Arial" pitchFamily="34" charset="0"/>
              </a:rPr>
              <a:t>Gợi ý</a:t>
            </a:r>
            <a:r>
              <a:rPr lang="en-US" sz="3600" i="1" smtClean="0">
                <a:latin typeface="Arial" pitchFamily="34" charset="0"/>
                <a:cs typeface="Arial" pitchFamily="34" charset="0"/>
              </a:rPr>
              <a:t>:</a:t>
            </a:r>
          </a:p>
          <a:p>
            <a:pPr>
              <a:lnSpc>
                <a:spcPct val="150000"/>
              </a:lnSpc>
            </a:pPr>
            <a:r>
              <a:rPr lang="en-US" sz="3600" i="1" smtClean="0">
                <a:latin typeface="Arial" pitchFamily="34" charset="0"/>
                <a:cs typeface="Arial" pitchFamily="34" charset="0"/>
              </a:rPr>
              <a:t>1. </a:t>
            </a:r>
            <a:r>
              <a:rPr lang="en-US" sz="3600" i="1">
                <a:latin typeface="Arial" pitchFamily="34" charset="0"/>
                <a:cs typeface="Arial" pitchFamily="34" charset="0"/>
              </a:rPr>
              <a:t>Xác định vấn đề bản thân đang gặp khó khăn trong chọn nghề, định hướng học tập.</a:t>
            </a:r>
            <a:endParaRPr lang="en-US" sz="3600">
              <a:latin typeface="Arial" pitchFamily="34" charset="0"/>
              <a:cs typeface="Arial" pitchFamily="34" charset="0"/>
            </a:endParaRPr>
          </a:p>
          <a:p>
            <a:pPr>
              <a:lnSpc>
                <a:spcPct val="150000"/>
              </a:lnSpc>
            </a:pPr>
            <a:r>
              <a:rPr lang="en-US" sz="3600" i="1" smtClean="0">
                <a:latin typeface="Arial" pitchFamily="34" charset="0"/>
                <a:cs typeface="Arial" pitchFamily="34" charset="0"/>
              </a:rPr>
              <a:t>2. </a:t>
            </a:r>
            <a:r>
              <a:rPr lang="en-US" sz="3600" i="1">
                <a:latin typeface="Arial" pitchFamily="34" charset="0"/>
                <a:cs typeface="Arial" pitchFamily="34" charset="0"/>
              </a:rPr>
              <a:t>Chuẩn bị câu hỏi về vấn đề khó khăn, vướng mắc và cách tháo gỡ.</a:t>
            </a:r>
            <a:endParaRPr lang="en-US" sz="3600">
              <a:latin typeface="Arial" pitchFamily="34" charset="0"/>
              <a:cs typeface="Arial" pitchFamily="34" charset="0"/>
            </a:endParaRPr>
          </a:p>
        </p:txBody>
      </p:sp>
    </p:spTree>
    <p:extLst>
      <p:ext uri="{BB962C8B-B14F-4D97-AF65-F5344CB8AC3E}">
        <p14:creationId xmlns:p14="http://schemas.microsoft.com/office/powerpoint/2010/main" val="41227827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146" y="266700"/>
            <a:ext cx="17830800" cy="982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228600" y="266700"/>
            <a:ext cx="0" cy="98298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28600" y="266700"/>
            <a:ext cx="17826789"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8600" y="10082463"/>
            <a:ext cx="178308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055389" y="266700"/>
            <a:ext cx="0" cy="981576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51012" y="285916"/>
            <a:ext cx="13258800" cy="1651671"/>
          </a:xfrm>
          <a:prstGeom prst="rect">
            <a:avLst/>
          </a:prstGeom>
        </p:spPr>
        <p:txBody>
          <a:bodyPr wrap="square">
            <a:spAutoFit/>
          </a:bodyPr>
          <a:lstStyle/>
          <a:p>
            <a:pPr algn="ctr">
              <a:lnSpc>
                <a:spcPct val="150000"/>
              </a:lnSpc>
            </a:pPr>
            <a:r>
              <a:rPr lang="vi-VN" sz="3600" b="1" u="sng" smtClean="0">
                <a:solidFill>
                  <a:schemeClr val="accent6">
                    <a:lumMod val="75000"/>
                  </a:schemeClr>
                </a:solidFill>
                <a:latin typeface="Arial" pitchFamily="34" charset="0"/>
                <a:cs typeface="Arial" pitchFamily="34" charset="0"/>
              </a:rPr>
              <a:t>Nhiệm vụ </a:t>
            </a:r>
            <a:r>
              <a:rPr lang="en-US" sz="3600" b="1" u="sng" smtClean="0">
                <a:solidFill>
                  <a:schemeClr val="accent6">
                    <a:lumMod val="75000"/>
                  </a:schemeClr>
                </a:solidFill>
                <a:latin typeface="Arial" pitchFamily="34" charset="0"/>
                <a:cs typeface="Arial" pitchFamily="34" charset="0"/>
              </a:rPr>
              <a:t>1</a:t>
            </a:r>
            <a:r>
              <a:rPr lang="vi-VN" sz="3600" b="1">
                <a:solidFill>
                  <a:schemeClr val="accent6">
                    <a:lumMod val="75000"/>
                  </a:schemeClr>
                </a:solidFill>
                <a:latin typeface="Arial" pitchFamily="34" charset="0"/>
                <a:cs typeface="Arial" pitchFamily="34" charset="0"/>
              </a:rPr>
              <a:t>. Tìm hiểu cách tham vấn chọn nghề và định hướng học.</a:t>
            </a:r>
          </a:p>
        </p:txBody>
      </p:sp>
      <p:sp>
        <p:nvSpPr>
          <p:cNvPr id="7" name="Pentagon 6"/>
          <p:cNvSpPr/>
          <p:nvPr/>
        </p:nvSpPr>
        <p:spPr>
          <a:xfrm>
            <a:off x="251012" y="2171700"/>
            <a:ext cx="2949388" cy="843713"/>
          </a:xfrm>
          <a:prstGeom prst="homeP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smtClean="0">
                <a:latin typeface="Arial" pitchFamily="34" charset="0"/>
                <a:cs typeface="Arial" pitchFamily="34" charset="0"/>
              </a:rPr>
              <a:t>KẾT LUẬN:</a:t>
            </a:r>
            <a:endParaRPr lang="en-US" sz="3600" b="1">
              <a:latin typeface="Arial" pitchFamily="34" charset="0"/>
              <a:cs typeface="Arial" pitchFamily="34" charset="0"/>
            </a:endParaRPr>
          </a:p>
        </p:txBody>
      </p:sp>
      <p:grpSp>
        <p:nvGrpSpPr>
          <p:cNvPr id="15" name="Group 14"/>
          <p:cNvGrpSpPr/>
          <p:nvPr/>
        </p:nvGrpSpPr>
        <p:grpSpPr>
          <a:xfrm>
            <a:off x="3505200" y="2171700"/>
            <a:ext cx="14325600" cy="4280935"/>
            <a:chOff x="3505200" y="2138082"/>
            <a:chExt cx="14325600" cy="4280935"/>
          </a:xfrm>
        </p:grpSpPr>
        <p:sp>
          <p:nvSpPr>
            <p:cNvPr id="10" name="Rectangle 9"/>
            <p:cNvSpPr/>
            <p:nvPr/>
          </p:nvSpPr>
          <p:spPr>
            <a:xfrm>
              <a:off x="3505200" y="2171700"/>
              <a:ext cx="14325600" cy="4247317"/>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733800" y="2138082"/>
              <a:ext cx="13868400" cy="4247317"/>
            </a:xfrm>
            <a:prstGeom prst="rect">
              <a:avLst/>
            </a:prstGeom>
          </p:spPr>
          <p:txBody>
            <a:bodyPr wrap="square">
              <a:spAutoFit/>
            </a:bodyPr>
            <a:lstStyle/>
            <a:p>
              <a:pPr algn="just">
                <a:lnSpc>
                  <a:spcPct val="150000"/>
                </a:lnSpc>
              </a:pPr>
              <a:r>
                <a:rPr lang="en-US" sz="3600">
                  <a:solidFill>
                    <a:schemeClr val="bg1"/>
                  </a:solidFill>
                  <a:latin typeface="Arial" pitchFamily="34" charset="0"/>
                  <a:cs typeface="Arial" pitchFamily="34" charset="0"/>
                </a:rPr>
                <a:t>Tham vấn chọn nghề và định hướng học tạp là hệ thống các biện pháp tâm lí, giáo dục và một số biện pháp khác được những người tham vấn sử dụng nhằm giúp những người đang gặp khó khăn trong việc định hướng học tập, nghề nghiệp phát hiện, đánh giá sở thích nghề nghiệp, khả năng về trí tuệ…</a:t>
              </a:r>
            </a:p>
          </p:txBody>
        </p:sp>
      </p:grpSp>
      <p:grpSp>
        <p:nvGrpSpPr>
          <p:cNvPr id="18" name="Group 17"/>
          <p:cNvGrpSpPr/>
          <p:nvPr/>
        </p:nvGrpSpPr>
        <p:grpSpPr>
          <a:xfrm>
            <a:off x="3505200" y="7015775"/>
            <a:ext cx="14325600" cy="1938992"/>
            <a:chOff x="3505200" y="2356367"/>
            <a:chExt cx="13411200" cy="1938992"/>
          </a:xfrm>
        </p:grpSpPr>
        <p:sp>
          <p:nvSpPr>
            <p:cNvPr id="19" name="Rectangle 18"/>
            <p:cNvSpPr/>
            <p:nvPr/>
          </p:nvSpPr>
          <p:spPr>
            <a:xfrm>
              <a:off x="3505200" y="2356367"/>
              <a:ext cx="13411200" cy="1938992"/>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733800" y="2356367"/>
              <a:ext cx="12954000" cy="1754326"/>
            </a:xfrm>
            <a:prstGeom prst="rect">
              <a:avLst/>
            </a:prstGeom>
          </p:spPr>
          <p:txBody>
            <a:bodyPr wrap="square">
              <a:spAutoFit/>
            </a:bodyPr>
            <a:lstStyle/>
            <a:p>
              <a:pPr algn="just">
                <a:lnSpc>
                  <a:spcPct val="150000"/>
                </a:lnSpc>
              </a:pPr>
              <a:r>
                <a:rPr lang="vi-VN" sz="3600">
                  <a:solidFill>
                    <a:schemeClr val="bg1"/>
                  </a:solidFill>
                  <a:latin typeface="Arial" pitchFamily="34" charset="0"/>
                  <a:cs typeface="Arial" pitchFamily="34" charset="0"/>
                </a:rPr>
                <a:t>Tham vấn chọn nghề sẽ giúp chúng ta có thể đưa ta giải pháp chọn nghề, định hướng học tập phù hợp cho bản thân.</a:t>
              </a:r>
              <a:endParaRPr lang="en-US" sz="3600">
                <a:solidFill>
                  <a:schemeClr val="bg1"/>
                </a:solidFill>
                <a:latin typeface="Arial" pitchFamily="34" charset="0"/>
                <a:cs typeface="Arial" pitchFamily="34" charset="0"/>
              </a:endParaRPr>
            </a:p>
          </p:txBody>
        </p:sp>
      </p:grpSp>
    </p:spTree>
    <p:extLst>
      <p:ext uri="{BB962C8B-B14F-4D97-AF65-F5344CB8AC3E}">
        <p14:creationId xmlns:p14="http://schemas.microsoft.com/office/powerpoint/2010/main" val="18756670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146" y="266700"/>
            <a:ext cx="17830800" cy="982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228600" y="266700"/>
            <a:ext cx="0" cy="98298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28600" y="266700"/>
            <a:ext cx="17826789"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8600" y="10082463"/>
            <a:ext cx="178308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055389" y="266700"/>
            <a:ext cx="0" cy="981576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51012" y="285916"/>
            <a:ext cx="13258800" cy="1651671"/>
          </a:xfrm>
          <a:prstGeom prst="rect">
            <a:avLst/>
          </a:prstGeom>
        </p:spPr>
        <p:txBody>
          <a:bodyPr wrap="square">
            <a:spAutoFit/>
          </a:bodyPr>
          <a:lstStyle/>
          <a:p>
            <a:pPr algn="ctr">
              <a:lnSpc>
                <a:spcPct val="150000"/>
              </a:lnSpc>
            </a:pPr>
            <a:r>
              <a:rPr lang="vi-VN" sz="3600" b="1" u="sng" smtClean="0">
                <a:solidFill>
                  <a:schemeClr val="accent6">
                    <a:lumMod val="75000"/>
                  </a:schemeClr>
                </a:solidFill>
                <a:latin typeface="Arial" pitchFamily="34" charset="0"/>
                <a:cs typeface="Arial" pitchFamily="34" charset="0"/>
              </a:rPr>
              <a:t>Nhiệm vụ </a:t>
            </a:r>
            <a:r>
              <a:rPr lang="en-US" sz="3600" b="1" u="sng" smtClean="0">
                <a:solidFill>
                  <a:schemeClr val="accent6">
                    <a:lumMod val="75000"/>
                  </a:schemeClr>
                </a:solidFill>
                <a:latin typeface="Arial" pitchFamily="34" charset="0"/>
                <a:cs typeface="Arial" pitchFamily="34" charset="0"/>
              </a:rPr>
              <a:t>1</a:t>
            </a:r>
            <a:r>
              <a:rPr lang="vi-VN" sz="3600" b="1">
                <a:solidFill>
                  <a:schemeClr val="accent6">
                    <a:lumMod val="75000"/>
                  </a:schemeClr>
                </a:solidFill>
                <a:latin typeface="Arial" pitchFamily="34" charset="0"/>
                <a:cs typeface="Arial" pitchFamily="34" charset="0"/>
              </a:rPr>
              <a:t>. Tìm hiểu cách tham vấn chọn nghề và định hướng học.</a:t>
            </a:r>
          </a:p>
        </p:txBody>
      </p:sp>
      <p:sp>
        <p:nvSpPr>
          <p:cNvPr id="7" name="Pentagon 6"/>
          <p:cNvSpPr/>
          <p:nvPr/>
        </p:nvSpPr>
        <p:spPr>
          <a:xfrm>
            <a:off x="251012" y="2171700"/>
            <a:ext cx="2949388" cy="843713"/>
          </a:xfrm>
          <a:prstGeom prst="homeP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smtClean="0">
                <a:latin typeface="Arial" pitchFamily="34" charset="0"/>
                <a:cs typeface="Arial" pitchFamily="34" charset="0"/>
              </a:rPr>
              <a:t>KẾT LUẬN:</a:t>
            </a:r>
            <a:endParaRPr lang="en-US" sz="3600" b="1">
              <a:latin typeface="Arial" pitchFamily="34" charset="0"/>
              <a:cs typeface="Arial" pitchFamily="34" charset="0"/>
            </a:endParaRPr>
          </a:p>
        </p:txBody>
      </p:sp>
      <p:grpSp>
        <p:nvGrpSpPr>
          <p:cNvPr id="15" name="Group 14"/>
          <p:cNvGrpSpPr/>
          <p:nvPr/>
        </p:nvGrpSpPr>
        <p:grpSpPr>
          <a:xfrm>
            <a:off x="3505200" y="2181275"/>
            <a:ext cx="13030200" cy="1209626"/>
            <a:chOff x="3505200" y="2171700"/>
            <a:chExt cx="16551876" cy="4247317"/>
          </a:xfrm>
        </p:grpSpPr>
        <p:sp>
          <p:nvSpPr>
            <p:cNvPr id="10" name="Rectangle 9"/>
            <p:cNvSpPr/>
            <p:nvPr/>
          </p:nvSpPr>
          <p:spPr>
            <a:xfrm>
              <a:off x="3505200" y="2171700"/>
              <a:ext cx="16551876" cy="4247317"/>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733800" y="2274127"/>
              <a:ext cx="13868401" cy="820674"/>
            </a:xfrm>
            <a:prstGeom prst="rect">
              <a:avLst/>
            </a:prstGeom>
          </p:spPr>
          <p:txBody>
            <a:bodyPr wrap="square">
              <a:spAutoFit/>
            </a:bodyPr>
            <a:lstStyle/>
            <a:p>
              <a:pPr algn="just">
                <a:lnSpc>
                  <a:spcPct val="150000"/>
                </a:lnSpc>
              </a:pPr>
              <a:r>
                <a:rPr lang="vi-VN" sz="3600">
                  <a:solidFill>
                    <a:schemeClr val="bg1"/>
                  </a:solidFill>
                  <a:latin typeface="Arial" pitchFamily="34" charset="0"/>
                  <a:cs typeface="Arial" pitchFamily="34" charset="0"/>
                </a:rPr>
                <a:t>Để tham vấn chọn nghề và học tập đạt kết quả, cần:</a:t>
              </a:r>
              <a:endParaRPr lang="en-US" sz="3600">
                <a:solidFill>
                  <a:schemeClr val="bg1"/>
                </a:solidFill>
                <a:latin typeface="Arial" pitchFamily="34" charset="0"/>
                <a:cs typeface="Arial" pitchFamily="34" charset="0"/>
              </a:endParaRPr>
            </a:p>
          </p:txBody>
        </p:sp>
      </p:grpSp>
      <p:grpSp>
        <p:nvGrpSpPr>
          <p:cNvPr id="9" name="Group 8"/>
          <p:cNvGrpSpPr/>
          <p:nvPr/>
        </p:nvGrpSpPr>
        <p:grpSpPr>
          <a:xfrm>
            <a:off x="3748368" y="3390903"/>
            <a:ext cx="13091832" cy="2306595"/>
            <a:chOff x="3748368" y="3390903"/>
            <a:chExt cx="13091832" cy="2306595"/>
          </a:xfrm>
        </p:grpSpPr>
        <p:sp>
          <p:nvSpPr>
            <p:cNvPr id="3" name="Bent-Up Arrow 2"/>
            <p:cNvSpPr/>
            <p:nvPr/>
          </p:nvSpPr>
          <p:spPr>
            <a:xfrm rot="5400000">
              <a:off x="3375212" y="3764059"/>
              <a:ext cx="1600199" cy="85388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4648200" y="3850341"/>
              <a:ext cx="11887200" cy="184715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 name="Rectangle 4"/>
            <p:cNvSpPr/>
            <p:nvPr/>
          </p:nvSpPr>
          <p:spPr>
            <a:xfrm>
              <a:off x="4876800" y="3896756"/>
              <a:ext cx="11963400" cy="1754326"/>
            </a:xfrm>
            <a:prstGeom prst="rect">
              <a:avLst/>
            </a:prstGeom>
          </p:spPr>
          <p:txBody>
            <a:bodyPr wrap="square">
              <a:spAutoFit/>
            </a:bodyPr>
            <a:lstStyle/>
            <a:p>
              <a:pPr>
                <a:lnSpc>
                  <a:spcPct val="150000"/>
                </a:lnSpc>
              </a:pPr>
              <a:r>
                <a:rPr lang="en-US" sz="3600">
                  <a:latin typeface="Arial" pitchFamily="34" charset="0"/>
                  <a:cs typeface="Arial" pitchFamily="34" charset="0"/>
                </a:rPr>
                <a:t>Trước tham vấn, xác định được những vấn đề mình vướng mắc, băn khoăn, muốn tìm giải pháp tháo gỡ…</a:t>
              </a:r>
            </a:p>
          </p:txBody>
        </p:sp>
      </p:grpSp>
      <p:grpSp>
        <p:nvGrpSpPr>
          <p:cNvPr id="21" name="Group 20"/>
          <p:cNvGrpSpPr/>
          <p:nvPr/>
        </p:nvGrpSpPr>
        <p:grpSpPr>
          <a:xfrm>
            <a:off x="3748368" y="4926320"/>
            <a:ext cx="13091832" cy="2558808"/>
            <a:chOff x="3748368" y="3390904"/>
            <a:chExt cx="13091832" cy="2558808"/>
          </a:xfrm>
        </p:grpSpPr>
        <p:sp>
          <p:nvSpPr>
            <p:cNvPr id="22" name="Bent-Up Arrow 21"/>
            <p:cNvSpPr/>
            <p:nvPr/>
          </p:nvSpPr>
          <p:spPr>
            <a:xfrm rot="5400000">
              <a:off x="3152321" y="3986951"/>
              <a:ext cx="2045982" cy="85388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4648200" y="4621923"/>
              <a:ext cx="11887200" cy="132778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4" name="Rectangle 23"/>
            <p:cNvSpPr/>
            <p:nvPr/>
          </p:nvSpPr>
          <p:spPr>
            <a:xfrm>
              <a:off x="4876800" y="4616212"/>
              <a:ext cx="11963400" cy="820674"/>
            </a:xfrm>
            <a:prstGeom prst="rect">
              <a:avLst/>
            </a:prstGeom>
          </p:spPr>
          <p:txBody>
            <a:bodyPr wrap="square">
              <a:spAutoFit/>
            </a:bodyPr>
            <a:lstStyle/>
            <a:p>
              <a:pPr>
                <a:lnSpc>
                  <a:spcPct val="150000"/>
                </a:lnSpc>
              </a:pPr>
              <a:r>
                <a:rPr lang="en-US" sz="3600">
                  <a:latin typeface="Arial" pitchFamily="34" charset="0"/>
                  <a:cs typeface="Arial" pitchFamily="34" charset="0"/>
                </a:rPr>
                <a:t>Khi tham vấn cần cởi mở, chân thành và biết lắng nghe.</a:t>
              </a:r>
            </a:p>
          </p:txBody>
        </p:sp>
      </p:grpSp>
      <p:pic>
        <p:nvPicPr>
          <p:cNvPr id="25" name="Picture 15"/>
          <p:cNvPicPr>
            <a:picLocks noChangeAspect="1"/>
          </p:cNvPicPr>
          <p:nvPr/>
        </p:nvPicPr>
        <p:blipFill>
          <a:blip r:embed="rId3"/>
          <a:srcRect/>
          <a:stretch>
            <a:fillRect/>
          </a:stretch>
        </p:blipFill>
        <p:spPr>
          <a:xfrm>
            <a:off x="15309590" y="7485128"/>
            <a:ext cx="2893132" cy="2833270"/>
          </a:xfrm>
          <a:prstGeom prst="rect">
            <a:avLst/>
          </a:prstGeom>
        </p:spPr>
      </p:pic>
    </p:spTree>
    <p:extLst>
      <p:ext uri="{BB962C8B-B14F-4D97-AF65-F5344CB8AC3E}">
        <p14:creationId xmlns:p14="http://schemas.microsoft.com/office/powerpoint/2010/main" val="39076452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146" y="266700"/>
            <a:ext cx="17830800" cy="982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228600" y="266700"/>
            <a:ext cx="0" cy="98298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28600" y="266700"/>
            <a:ext cx="17826789"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8600" y="10082463"/>
            <a:ext cx="178308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055389" y="266700"/>
            <a:ext cx="0" cy="981576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034863" y="291353"/>
            <a:ext cx="13258800" cy="1754326"/>
          </a:xfrm>
          <a:prstGeom prst="rect">
            <a:avLst/>
          </a:prstGeom>
        </p:spPr>
        <p:txBody>
          <a:bodyPr wrap="square">
            <a:spAutoFit/>
          </a:bodyPr>
          <a:lstStyle/>
          <a:p>
            <a:pPr algn="ctr">
              <a:lnSpc>
                <a:spcPct val="150000"/>
              </a:lnSpc>
            </a:pPr>
            <a:r>
              <a:rPr lang="vi-VN" sz="3600" b="1" u="sng" smtClean="0">
                <a:solidFill>
                  <a:schemeClr val="accent6">
                    <a:lumMod val="75000"/>
                  </a:schemeClr>
                </a:solidFill>
                <a:latin typeface="Arial" pitchFamily="34" charset="0"/>
                <a:cs typeface="Arial" pitchFamily="34" charset="0"/>
              </a:rPr>
              <a:t>Nhiệm vụ </a:t>
            </a:r>
            <a:r>
              <a:rPr lang="en-US" sz="3600" b="1" u="sng" smtClean="0">
                <a:solidFill>
                  <a:schemeClr val="accent6">
                    <a:lumMod val="75000"/>
                  </a:schemeClr>
                </a:solidFill>
                <a:latin typeface="Arial" pitchFamily="34" charset="0"/>
                <a:cs typeface="Arial" pitchFamily="34" charset="0"/>
              </a:rPr>
              <a:t>2</a:t>
            </a:r>
            <a:r>
              <a:rPr lang="vi-VN" sz="3600" b="1">
                <a:solidFill>
                  <a:schemeClr val="accent6">
                    <a:lumMod val="75000"/>
                  </a:schemeClr>
                </a:solidFill>
                <a:latin typeface="Arial" pitchFamily="34" charset="0"/>
                <a:cs typeface="Arial" pitchFamily="34" charset="0"/>
              </a:rPr>
              <a:t>. Chia sẻ hiểu biết của bản thân về tham vấn chọn nghề và định hướng học</a:t>
            </a:r>
          </a:p>
        </p:txBody>
      </p:sp>
      <p:grpSp>
        <p:nvGrpSpPr>
          <p:cNvPr id="17" name="Group 16"/>
          <p:cNvGrpSpPr/>
          <p:nvPr/>
        </p:nvGrpSpPr>
        <p:grpSpPr>
          <a:xfrm>
            <a:off x="1070722" y="2143207"/>
            <a:ext cx="16173450" cy="1905000"/>
            <a:chOff x="609600" y="2265829"/>
            <a:chExt cx="16173450" cy="1905000"/>
          </a:xfrm>
        </p:grpSpPr>
        <p:sp>
          <p:nvSpPr>
            <p:cNvPr id="2" name="Snip Single Corner Rectangle 1"/>
            <p:cNvSpPr/>
            <p:nvPr/>
          </p:nvSpPr>
          <p:spPr>
            <a:xfrm>
              <a:off x="609600" y="2265829"/>
              <a:ext cx="16173450" cy="1905000"/>
            </a:xfrm>
            <a:prstGeom prst="snip1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20271" y="2392493"/>
              <a:ext cx="15962779" cy="1651671"/>
            </a:xfrm>
            <a:prstGeom prst="rect">
              <a:avLst/>
            </a:prstGeom>
          </p:spPr>
          <p:txBody>
            <a:bodyPr wrap="square">
              <a:spAutoFit/>
            </a:bodyPr>
            <a:lstStyle/>
            <a:p>
              <a:pPr>
                <a:lnSpc>
                  <a:spcPct val="150000"/>
                </a:lnSpc>
              </a:pPr>
              <a:r>
                <a:rPr lang="en-US" sz="3600">
                  <a:latin typeface="Arial" pitchFamily="34" charset="0"/>
                  <a:cs typeface="Arial" pitchFamily="34" charset="0"/>
                </a:rPr>
                <a:t>C</a:t>
              </a:r>
              <a:r>
                <a:rPr lang="en-US" sz="3600" smtClean="0">
                  <a:latin typeface="Arial" pitchFamily="34" charset="0"/>
                  <a:cs typeface="Arial" pitchFamily="34" charset="0"/>
                </a:rPr>
                <a:t>hia </a:t>
              </a:r>
              <a:r>
                <a:rPr lang="en-US" sz="3600">
                  <a:latin typeface="Arial" pitchFamily="34" charset="0"/>
                  <a:cs typeface="Arial" pitchFamily="34" charset="0"/>
                </a:rPr>
                <a:t>sẻ hiểu biết của bản thân về tham vấn chọn nghề và định hướng học tập theo câu hỏi gợi ý:</a:t>
              </a:r>
            </a:p>
          </p:txBody>
        </p:sp>
      </p:gr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864" y="6591299"/>
            <a:ext cx="4908736" cy="349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p:cNvSpPr/>
          <p:nvPr/>
        </p:nvSpPr>
        <p:spPr>
          <a:xfrm>
            <a:off x="1034863" y="4048207"/>
            <a:ext cx="16173450" cy="5909310"/>
          </a:xfrm>
          <a:prstGeom prst="rect">
            <a:avLst/>
          </a:prstGeom>
        </p:spPr>
        <p:txBody>
          <a:bodyPr wrap="square">
            <a:spAutoFit/>
          </a:bodyPr>
          <a:lstStyle/>
          <a:p>
            <a:pPr algn="just">
              <a:lnSpc>
                <a:spcPct val="150000"/>
              </a:lnSpc>
            </a:pPr>
            <a:r>
              <a:rPr lang="en-US" sz="3600" b="1" i="1" u="sng" smtClean="0">
                <a:solidFill>
                  <a:srgbClr val="0070C0"/>
                </a:solidFill>
                <a:latin typeface="Arial" pitchFamily="34" charset="0"/>
                <a:cs typeface="Arial" pitchFamily="34" charset="0"/>
              </a:rPr>
              <a:t>Gợi ý</a:t>
            </a:r>
            <a:r>
              <a:rPr lang="en-US" sz="3600" i="1" smtClean="0">
                <a:solidFill>
                  <a:srgbClr val="0070C0"/>
                </a:solidFill>
                <a:latin typeface="Arial" pitchFamily="34" charset="0"/>
                <a:cs typeface="Arial" pitchFamily="34" charset="0"/>
              </a:rPr>
              <a:t>:</a:t>
            </a:r>
          </a:p>
          <a:p>
            <a:pPr algn="just">
              <a:lnSpc>
                <a:spcPct val="150000"/>
              </a:lnSpc>
            </a:pPr>
            <a:r>
              <a:rPr lang="en-US" sz="3600" i="1" smtClean="0">
                <a:solidFill>
                  <a:srgbClr val="0070C0"/>
                </a:solidFill>
                <a:latin typeface="Arial" pitchFamily="34" charset="0"/>
                <a:cs typeface="Arial" pitchFamily="34" charset="0"/>
              </a:rPr>
              <a:t>+ </a:t>
            </a:r>
            <a:r>
              <a:rPr lang="en-US" sz="3600" i="1">
                <a:solidFill>
                  <a:srgbClr val="0070C0"/>
                </a:solidFill>
                <a:latin typeface="Arial" pitchFamily="34" charset="0"/>
                <a:cs typeface="Arial" pitchFamily="34" charset="0"/>
              </a:rPr>
              <a:t>Mục đích, ý nghĩa của việc tham vấn ý kiến thầy cô, gia đình, bạn bè về chọn nghề và định hướng học tập.</a:t>
            </a:r>
          </a:p>
          <a:p>
            <a:pPr algn="just">
              <a:lnSpc>
                <a:spcPct val="150000"/>
              </a:lnSpc>
            </a:pPr>
            <a:r>
              <a:rPr lang="en-US" sz="3600" i="1">
                <a:solidFill>
                  <a:srgbClr val="0070C0"/>
                </a:solidFill>
                <a:latin typeface="Arial" pitchFamily="34" charset="0"/>
                <a:cs typeface="Arial" pitchFamily="34" charset="0"/>
              </a:rPr>
              <a:t>+ Kể lại một số việc em và người thân tham vấn cho em đã thực hiện trong quá trình tham vấn.</a:t>
            </a:r>
          </a:p>
          <a:p>
            <a:pPr algn="just">
              <a:lnSpc>
                <a:spcPct val="150000"/>
              </a:lnSpc>
            </a:pPr>
            <a:r>
              <a:rPr lang="en-US" sz="3600" i="1">
                <a:solidFill>
                  <a:srgbClr val="0070C0"/>
                </a:solidFill>
                <a:latin typeface="Arial" pitchFamily="34" charset="0"/>
                <a:cs typeface="Arial" pitchFamily="34" charset="0"/>
              </a:rPr>
              <a:t>+ Việc tham vấn chọn </a:t>
            </a:r>
            <a:r>
              <a:rPr lang="en-US" sz="3600" i="1" smtClean="0">
                <a:solidFill>
                  <a:srgbClr val="0070C0"/>
                </a:solidFill>
                <a:latin typeface="Arial" pitchFamily="34" charset="0"/>
                <a:cs typeface="Arial" pitchFamily="34" charset="0"/>
              </a:rPr>
              <a:t>nghề, định </a:t>
            </a:r>
            <a:r>
              <a:rPr lang="en-US" sz="3600" i="1">
                <a:solidFill>
                  <a:srgbClr val="0070C0"/>
                </a:solidFill>
                <a:latin typeface="Arial" pitchFamily="34" charset="0"/>
                <a:cs typeface="Arial" pitchFamily="34" charset="0"/>
              </a:rPr>
              <a:t>hướng học tập đã giúp ích gì cho em?</a:t>
            </a:r>
          </a:p>
          <a:p>
            <a:pPr algn="just">
              <a:lnSpc>
                <a:spcPct val="150000"/>
              </a:lnSpc>
            </a:pPr>
            <a:r>
              <a:rPr lang="en-US" sz="3600" i="1">
                <a:solidFill>
                  <a:srgbClr val="0070C0"/>
                </a:solidFill>
                <a:latin typeface="Arial" pitchFamily="34" charset="0"/>
                <a:cs typeface="Arial" pitchFamily="34" charset="0"/>
              </a:rPr>
              <a:t>+ Cảm nhận của em sau khi được tham vấn.</a:t>
            </a:r>
          </a:p>
        </p:txBody>
      </p:sp>
    </p:spTree>
    <p:extLst>
      <p:ext uri="{BB962C8B-B14F-4D97-AF65-F5344CB8AC3E}">
        <p14:creationId xmlns:p14="http://schemas.microsoft.com/office/powerpoint/2010/main" val="14951104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146" y="266700"/>
            <a:ext cx="17830800" cy="982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228600" y="266700"/>
            <a:ext cx="0" cy="98298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28600" y="266700"/>
            <a:ext cx="17826789"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8600" y="10082463"/>
            <a:ext cx="178308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055389" y="266700"/>
            <a:ext cx="0" cy="981576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7" name="Pentagon 6"/>
          <p:cNvSpPr/>
          <p:nvPr/>
        </p:nvSpPr>
        <p:spPr>
          <a:xfrm>
            <a:off x="251012" y="2171700"/>
            <a:ext cx="2949388" cy="843713"/>
          </a:xfrm>
          <a:prstGeom prst="homeP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smtClean="0">
                <a:latin typeface="Arial" pitchFamily="34" charset="0"/>
                <a:cs typeface="Arial" pitchFamily="34" charset="0"/>
              </a:rPr>
              <a:t>KẾT LUẬN:</a:t>
            </a:r>
            <a:endParaRPr lang="en-US" sz="3600" b="1">
              <a:latin typeface="Arial" pitchFamily="34" charset="0"/>
              <a:cs typeface="Arial" pitchFamily="34" charset="0"/>
            </a:endParaRPr>
          </a:p>
        </p:txBody>
      </p:sp>
      <p:grpSp>
        <p:nvGrpSpPr>
          <p:cNvPr id="15" name="Group 14"/>
          <p:cNvGrpSpPr/>
          <p:nvPr/>
        </p:nvGrpSpPr>
        <p:grpSpPr>
          <a:xfrm>
            <a:off x="3505200" y="2171700"/>
            <a:ext cx="14325600" cy="2743201"/>
            <a:chOff x="3505200" y="2138082"/>
            <a:chExt cx="14325600" cy="2743201"/>
          </a:xfrm>
        </p:grpSpPr>
        <p:sp>
          <p:nvSpPr>
            <p:cNvPr id="10" name="Rectangle 9"/>
            <p:cNvSpPr/>
            <p:nvPr/>
          </p:nvSpPr>
          <p:spPr>
            <a:xfrm>
              <a:off x="3505200" y="2171701"/>
              <a:ext cx="14325600" cy="2709582"/>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733800" y="2138082"/>
              <a:ext cx="13868400" cy="2482667"/>
            </a:xfrm>
            <a:prstGeom prst="rect">
              <a:avLst/>
            </a:prstGeom>
          </p:spPr>
          <p:txBody>
            <a:bodyPr wrap="square">
              <a:spAutoFit/>
            </a:bodyPr>
            <a:lstStyle/>
            <a:p>
              <a:pPr algn="just">
                <a:lnSpc>
                  <a:spcPct val="150000"/>
                </a:lnSpc>
              </a:pPr>
              <a:r>
                <a:rPr lang="vi-VN" sz="3600">
                  <a:solidFill>
                    <a:schemeClr val="bg1"/>
                  </a:solidFill>
                  <a:latin typeface="Arial" pitchFamily="34" charset="0"/>
                  <a:cs typeface="Arial" pitchFamily="34" charset="0"/>
                </a:rPr>
                <a:t>Tham vấn chọn nghề giúp chúng ta nhận thức rõ hơn về sở thích, khả năng của bản thân về nghề nghiệp nhất là những nghề em yêu thích, muốn chọn.</a:t>
              </a:r>
              <a:endParaRPr lang="en-US" sz="3600">
                <a:solidFill>
                  <a:schemeClr val="bg1"/>
                </a:solidFill>
                <a:latin typeface="Arial" pitchFamily="34" charset="0"/>
                <a:cs typeface="Arial" pitchFamily="34" charset="0"/>
              </a:endParaRPr>
            </a:p>
          </p:txBody>
        </p:sp>
      </p:grpSp>
      <p:grpSp>
        <p:nvGrpSpPr>
          <p:cNvPr id="18" name="Group 17"/>
          <p:cNvGrpSpPr/>
          <p:nvPr/>
        </p:nvGrpSpPr>
        <p:grpSpPr>
          <a:xfrm>
            <a:off x="3505200" y="5448300"/>
            <a:ext cx="14325600" cy="5681381"/>
            <a:chOff x="3505200" y="2356367"/>
            <a:chExt cx="13411200" cy="3338687"/>
          </a:xfrm>
        </p:grpSpPr>
        <p:sp>
          <p:nvSpPr>
            <p:cNvPr id="19" name="Rectangle 18"/>
            <p:cNvSpPr/>
            <p:nvPr/>
          </p:nvSpPr>
          <p:spPr>
            <a:xfrm>
              <a:off x="3505200" y="2356367"/>
              <a:ext cx="13411200" cy="214940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733800" y="2381390"/>
              <a:ext cx="12954000" cy="3313664"/>
            </a:xfrm>
            <a:prstGeom prst="rect">
              <a:avLst/>
            </a:prstGeom>
          </p:spPr>
          <p:txBody>
            <a:bodyPr wrap="square">
              <a:spAutoFit/>
            </a:bodyPr>
            <a:lstStyle/>
            <a:p>
              <a:pPr algn="just">
                <a:lnSpc>
                  <a:spcPct val="150000"/>
                </a:lnSpc>
              </a:pPr>
              <a:r>
                <a:rPr lang="vi-VN" sz="3600">
                  <a:solidFill>
                    <a:schemeClr val="bg1"/>
                  </a:solidFill>
                  <a:latin typeface="Arial" pitchFamily="34" charset="0"/>
                  <a:cs typeface="Arial" pitchFamily="34" charset="0"/>
                </a:rPr>
                <a:t>Tham vấn hiệu quả giúp em đối chiếu khả năng thực có của bản thân với yêu cầu của bậc học cao hơn hoặc yêu cầu của nghề đặt ra đối với người lao động để đưa ra được định hướng học tập hoặc chọn nghề phù hợp.</a:t>
              </a:r>
              <a:endParaRPr lang="en-US" sz="3600">
                <a:solidFill>
                  <a:schemeClr val="bg1"/>
                </a:solidFill>
                <a:latin typeface="Arial" pitchFamily="34" charset="0"/>
                <a:cs typeface="Arial" pitchFamily="34" charset="0"/>
              </a:endParaRPr>
            </a:p>
          </p:txBody>
        </p:sp>
      </p:grpSp>
      <p:sp>
        <p:nvSpPr>
          <p:cNvPr id="16" name="Rectangle 15"/>
          <p:cNvSpPr/>
          <p:nvPr/>
        </p:nvSpPr>
        <p:spPr>
          <a:xfrm>
            <a:off x="1034863" y="291353"/>
            <a:ext cx="13258800" cy="1754326"/>
          </a:xfrm>
          <a:prstGeom prst="rect">
            <a:avLst/>
          </a:prstGeom>
        </p:spPr>
        <p:txBody>
          <a:bodyPr wrap="square">
            <a:spAutoFit/>
          </a:bodyPr>
          <a:lstStyle/>
          <a:p>
            <a:pPr algn="ctr">
              <a:lnSpc>
                <a:spcPct val="150000"/>
              </a:lnSpc>
            </a:pPr>
            <a:r>
              <a:rPr lang="vi-VN" sz="3600" b="1" u="sng" smtClean="0">
                <a:solidFill>
                  <a:schemeClr val="accent6">
                    <a:lumMod val="75000"/>
                  </a:schemeClr>
                </a:solidFill>
                <a:latin typeface="Arial" pitchFamily="34" charset="0"/>
                <a:cs typeface="Arial" pitchFamily="34" charset="0"/>
              </a:rPr>
              <a:t>Nhiệm vụ </a:t>
            </a:r>
            <a:r>
              <a:rPr lang="en-US" sz="3600" b="1" u="sng" smtClean="0">
                <a:solidFill>
                  <a:schemeClr val="accent6">
                    <a:lumMod val="75000"/>
                  </a:schemeClr>
                </a:solidFill>
                <a:latin typeface="Arial" pitchFamily="34" charset="0"/>
                <a:cs typeface="Arial" pitchFamily="34" charset="0"/>
              </a:rPr>
              <a:t>2</a:t>
            </a:r>
            <a:r>
              <a:rPr lang="vi-VN" sz="3600" b="1">
                <a:solidFill>
                  <a:schemeClr val="accent6">
                    <a:lumMod val="75000"/>
                  </a:schemeClr>
                </a:solidFill>
                <a:latin typeface="Arial" pitchFamily="34" charset="0"/>
                <a:cs typeface="Arial" pitchFamily="34" charset="0"/>
              </a:rPr>
              <a:t>. Chia sẻ hiểu biết của bản thân về tham vấn chọn nghề và định hướng học</a:t>
            </a:r>
          </a:p>
        </p:txBody>
      </p:sp>
    </p:spTree>
    <p:extLst>
      <p:ext uri="{BB962C8B-B14F-4D97-AF65-F5344CB8AC3E}">
        <p14:creationId xmlns:p14="http://schemas.microsoft.com/office/powerpoint/2010/main" val="12542690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6700"/>
            <a:ext cx="17830800" cy="982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228600" y="266700"/>
            <a:ext cx="0" cy="98298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28600" y="266700"/>
            <a:ext cx="17826789"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8600" y="10082463"/>
            <a:ext cx="178308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055389" y="266700"/>
            <a:ext cx="0" cy="981576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pic>
        <p:nvPicPr>
          <p:cNvPr id="30"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28599" y="2308243"/>
            <a:ext cx="5716779" cy="5855421"/>
          </a:xfrm>
          <a:prstGeom prst="rect">
            <a:avLst/>
          </a:prstGeom>
        </p:spPr>
      </p:pic>
      <p:grpSp>
        <p:nvGrpSpPr>
          <p:cNvPr id="20" name="Group 19"/>
          <p:cNvGrpSpPr/>
          <p:nvPr/>
        </p:nvGrpSpPr>
        <p:grpSpPr>
          <a:xfrm>
            <a:off x="5885678" y="2308243"/>
            <a:ext cx="11811002" cy="4130657"/>
            <a:chOff x="12420600" y="2628900"/>
            <a:chExt cx="5181600" cy="4829268"/>
          </a:xfrm>
        </p:grpSpPr>
        <p:sp>
          <p:nvSpPr>
            <p:cNvPr id="22" name="Snip Single Corner Rectangle 21"/>
            <p:cNvSpPr/>
            <p:nvPr/>
          </p:nvSpPr>
          <p:spPr>
            <a:xfrm>
              <a:off x="12420600" y="2628900"/>
              <a:ext cx="5181600" cy="1966312"/>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nip Single Corner Rectangle 22"/>
            <p:cNvSpPr/>
            <p:nvPr/>
          </p:nvSpPr>
          <p:spPr>
            <a:xfrm>
              <a:off x="12420600" y="3790233"/>
              <a:ext cx="5181600" cy="3667935"/>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3849177" y="2810889"/>
              <a:ext cx="1643642" cy="827610"/>
            </a:xfrm>
            <a:prstGeom prst="rect">
              <a:avLst/>
            </a:prstGeom>
            <a:noFill/>
          </p:spPr>
          <p:txBody>
            <a:bodyPr wrap="none" rtlCol="0">
              <a:spAutoFit/>
            </a:bodyPr>
            <a:lstStyle/>
            <a:p>
              <a:r>
                <a:rPr lang="en-US" sz="4000" b="1" smtClean="0">
                  <a:solidFill>
                    <a:schemeClr val="bg1"/>
                  </a:solidFill>
                  <a:latin typeface="Arial" pitchFamily="34" charset="0"/>
                  <a:cs typeface="Arial" pitchFamily="34" charset="0"/>
                </a:rPr>
                <a:t>HOẠT ĐỘNG 3</a:t>
              </a:r>
              <a:endParaRPr lang="en-US" sz="4000" b="1">
                <a:solidFill>
                  <a:schemeClr val="bg1"/>
                </a:solidFill>
                <a:latin typeface="Arial" pitchFamily="34" charset="0"/>
                <a:cs typeface="Arial" pitchFamily="34" charset="0"/>
              </a:endParaRPr>
            </a:p>
          </p:txBody>
        </p:sp>
        <p:sp>
          <p:nvSpPr>
            <p:cNvPr id="25" name="Rectangle 24"/>
            <p:cNvSpPr/>
            <p:nvPr/>
          </p:nvSpPr>
          <p:spPr>
            <a:xfrm>
              <a:off x="12522343" y="4130904"/>
              <a:ext cx="4945638" cy="2780438"/>
            </a:xfrm>
            <a:prstGeom prst="rect">
              <a:avLst/>
            </a:prstGeom>
          </p:spPr>
          <p:txBody>
            <a:bodyPr wrap="square">
              <a:spAutoFit/>
            </a:bodyPr>
            <a:lstStyle/>
            <a:p>
              <a:pPr algn="ctr">
                <a:lnSpc>
                  <a:spcPct val="200000"/>
                </a:lnSpc>
              </a:pPr>
              <a:r>
                <a:rPr lang="vi-VN" sz="4000" b="1">
                  <a:solidFill>
                    <a:srgbClr val="0070C0"/>
                  </a:solidFill>
                </a:rPr>
                <a:t>Tìm hiểu cách lập kế hoạch học tập, rèn luyện theo nghề/ nhóm nghề lựa chọn</a:t>
              </a:r>
              <a:endParaRPr lang="en-US" sz="4000" b="1">
                <a:solidFill>
                  <a:srgbClr val="0070C0"/>
                </a:solidFill>
              </a:endParaRPr>
            </a:p>
          </p:txBody>
        </p:sp>
      </p:grpSp>
      <p:pic>
        <p:nvPicPr>
          <p:cNvPr id="26"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8117100" y="7739758"/>
            <a:ext cx="2053800" cy="2066717"/>
          </a:xfrm>
          <a:prstGeom prst="rect">
            <a:avLst/>
          </a:prstGeom>
        </p:spPr>
      </p:pic>
      <p:pic>
        <p:nvPicPr>
          <p:cNvPr id="27"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2573000" y="7642569"/>
            <a:ext cx="4532465" cy="2080285"/>
          </a:xfrm>
          <a:prstGeom prst="rect">
            <a:avLst/>
          </a:prstGeom>
        </p:spPr>
      </p:pic>
      <p:pic>
        <p:nvPicPr>
          <p:cNvPr id="28" name="Picture 10"/>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6018384" y="8398536"/>
            <a:ext cx="11678296" cy="749162"/>
          </a:xfrm>
          <a:prstGeom prst="rect">
            <a:avLst/>
          </a:prstGeom>
        </p:spPr>
      </p:pic>
    </p:spTree>
    <p:extLst>
      <p:ext uri="{BB962C8B-B14F-4D97-AF65-F5344CB8AC3E}">
        <p14:creationId xmlns:p14="http://schemas.microsoft.com/office/powerpoint/2010/main" val="10929841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589" y="266700"/>
            <a:ext cx="17830800" cy="982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228600" y="266700"/>
            <a:ext cx="0" cy="98298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28600" y="266700"/>
            <a:ext cx="17826789"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8600" y="10082463"/>
            <a:ext cx="178308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055389" y="266700"/>
            <a:ext cx="0" cy="981576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57200" y="647700"/>
            <a:ext cx="4699552" cy="990600"/>
            <a:chOff x="482048" y="447261"/>
            <a:chExt cx="4699552" cy="990600"/>
          </a:xfrm>
        </p:grpSpPr>
        <p:sp>
          <p:nvSpPr>
            <p:cNvPr id="2" name="Flowchart: Delay 1"/>
            <p:cNvSpPr/>
            <p:nvPr/>
          </p:nvSpPr>
          <p:spPr>
            <a:xfrm flipH="1">
              <a:off x="482048" y="447261"/>
              <a:ext cx="990600" cy="990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 pitchFamily="34" charset="0"/>
                  <a:cs typeface="Arial" pitchFamily="34" charset="0"/>
                </a:rPr>
                <a:t>HĐ</a:t>
              </a:r>
              <a:endParaRPr lang="en-US" sz="3600" b="1">
                <a:latin typeface="Arial" pitchFamily="34" charset="0"/>
                <a:cs typeface="Arial" pitchFamily="34" charset="0"/>
              </a:endParaRPr>
            </a:p>
          </p:txBody>
        </p:sp>
        <p:sp>
          <p:nvSpPr>
            <p:cNvPr id="3" name="Rectangle 2"/>
            <p:cNvSpPr/>
            <p:nvPr/>
          </p:nvSpPr>
          <p:spPr>
            <a:xfrm>
              <a:off x="1472648" y="447261"/>
              <a:ext cx="3708952" cy="990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 pitchFamily="34" charset="0"/>
                  <a:cs typeface="Arial" pitchFamily="34" charset="0"/>
                </a:rPr>
                <a:t>KHỞI ĐỘNG</a:t>
              </a:r>
              <a:endParaRPr lang="en-US" sz="3600" b="1">
                <a:latin typeface="Arial" pitchFamily="34" charset="0"/>
                <a:cs typeface="Arial" pitchFamily="34" charset="0"/>
              </a:endParaRPr>
            </a:p>
          </p:txBody>
        </p:sp>
      </p:grpSp>
      <p:sp>
        <p:nvSpPr>
          <p:cNvPr id="4" name="Rounded Rectangle 3"/>
          <p:cNvSpPr/>
          <p:nvPr/>
        </p:nvSpPr>
        <p:spPr>
          <a:xfrm>
            <a:off x="748321" y="2247900"/>
            <a:ext cx="2553955" cy="1043384"/>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 pitchFamily="34" charset="0"/>
                <a:cs typeface="Arial" pitchFamily="34" charset="0"/>
              </a:rPr>
              <a:t>Câu hỏi 1</a:t>
            </a:r>
            <a:endParaRPr lang="en-US" sz="3600" b="1">
              <a:latin typeface="Arial" pitchFamily="34" charset="0"/>
              <a:cs typeface="Arial" pitchFamily="34" charset="0"/>
            </a:endParaRPr>
          </a:p>
        </p:txBody>
      </p:sp>
      <p:grpSp>
        <p:nvGrpSpPr>
          <p:cNvPr id="9" name="Group 8"/>
          <p:cNvGrpSpPr/>
          <p:nvPr/>
        </p:nvGrpSpPr>
        <p:grpSpPr>
          <a:xfrm>
            <a:off x="3810505" y="2242675"/>
            <a:ext cx="12953493" cy="1048615"/>
            <a:chOff x="762001" y="2853762"/>
            <a:chExt cx="11786134" cy="749524"/>
          </a:xfrm>
        </p:grpSpPr>
        <p:sp>
          <p:nvSpPr>
            <p:cNvPr id="5" name="Snip Single Corner Rectangle 4"/>
            <p:cNvSpPr/>
            <p:nvPr/>
          </p:nvSpPr>
          <p:spPr>
            <a:xfrm>
              <a:off x="762001" y="2857500"/>
              <a:ext cx="10676810" cy="745786"/>
            </a:xfrm>
            <a:prstGeom prst="snip1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07163" y="2853762"/>
              <a:ext cx="11540972" cy="659974"/>
            </a:xfrm>
            <a:prstGeom prst="rect">
              <a:avLst/>
            </a:prstGeom>
          </p:spPr>
          <p:txBody>
            <a:bodyPr wrap="square">
              <a:spAutoFit/>
            </a:bodyPr>
            <a:lstStyle/>
            <a:p>
              <a:pPr algn="just">
                <a:lnSpc>
                  <a:spcPct val="150000"/>
                </a:lnSpc>
              </a:pPr>
              <a:r>
                <a:rPr lang="vi-VN" sz="3600" i="1"/>
                <a:t>Hãy kể tên những </a:t>
              </a:r>
              <a:r>
                <a:rPr lang="vi-VN" sz="3600" i="1" smtClean="0"/>
                <a:t>nghề</a:t>
              </a:r>
              <a:r>
                <a:rPr lang="en-US" sz="3600" i="1" smtClean="0"/>
                <a:t> </a:t>
              </a:r>
              <a:r>
                <a:rPr lang="vi-VN" sz="3600" i="1" smtClean="0"/>
                <a:t>có </a:t>
              </a:r>
              <a:r>
                <a:rPr lang="vi-VN" sz="3600" i="1"/>
                <a:t>chữ cái đầu tiên là chữ “t”? </a:t>
              </a:r>
              <a:endParaRPr lang="en-US" sz="3600" i="1">
                <a:latin typeface="Arial" pitchFamily="34" charset="0"/>
                <a:cs typeface="Arial" pitchFamily="34" charset="0"/>
              </a:endParaRPr>
            </a:p>
          </p:txBody>
        </p:sp>
      </p:grpSp>
      <p:grpSp>
        <p:nvGrpSpPr>
          <p:cNvPr id="15" name="Group 14"/>
          <p:cNvGrpSpPr/>
          <p:nvPr/>
        </p:nvGrpSpPr>
        <p:grpSpPr>
          <a:xfrm>
            <a:off x="5789943" y="569258"/>
            <a:ext cx="6041942" cy="1066801"/>
            <a:chOff x="762002" y="2857499"/>
            <a:chExt cx="5225018" cy="1066801"/>
          </a:xfrm>
        </p:grpSpPr>
        <p:sp>
          <p:nvSpPr>
            <p:cNvPr id="16" name="Snip Single Corner Rectangle 15"/>
            <p:cNvSpPr/>
            <p:nvPr/>
          </p:nvSpPr>
          <p:spPr>
            <a:xfrm>
              <a:off x="762002" y="2857499"/>
              <a:ext cx="5225018" cy="1066801"/>
            </a:xfrm>
            <a:prstGeom prst="snip1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07165" y="2919442"/>
              <a:ext cx="4979855" cy="923330"/>
            </a:xfrm>
            <a:prstGeom prst="rect">
              <a:avLst/>
            </a:prstGeom>
          </p:spPr>
          <p:txBody>
            <a:bodyPr wrap="square">
              <a:spAutoFit/>
            </a:bodyPr>
            <a:lstStyle/>
            <a:p>
              <a:pPr algn="just">
                <a:lnSpc>
                  <a:spcPct val="150000"/>
                </a:lnSpc>
              </a:pPr>
              <a:r>
                <a:rPr lang="en-US" sz="3600" b="1" smtClean="0">
                  <a:latin typeface="Arial" pitchFamily="34" charset="0"/>
                  <a:cs typeface="Arial" pitchFamily="34" charset="0"/>
                </a:rPr>
                <a:t>TRÒ CHƠI “THÁCH ĐỐ”</a:t>
              </a:r>
              <a:endParaRPr lang="en-US" sz="3600" b="1" i="1">
                <a:latin typeface="Arial" pitchFamily="34" charset="0"/>
                <a:cs typeface="Arial" pitchFamily="34" charset="0"/>
              </a:endParaRPr>
            </a:p>
          </p:txBody>
        </p:sp>
      </p:grpSp>
      <p:pic>
        <p:nvPicPr>
          <p:cNvPr id="19" name="Picture 18"/>
          <p:cNvPicPr>
            <a:picLocks noChangeAspect="1"/>
          </p:cNvPicPr>
          <p:nvPr/>
        </p:nvPicPr>
        <p:blipFill>
          <a:blip r:embed="rId3">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6"/>
              </a:ext>
            </a:extLst>
          </a:blip>
          <a:srcRect/>
          <a:stretch>
            <a:fillRect/>
          </a:stretch>
        </p:blipFill>
        <p:spPr>
          <a:xfrm>
            <a:off x="3505200" y="3775790"/>
            <a:ext cx="6462893" cy="6248401"/>
          </a:xfrm>
          <a:prstGeom prst="rect">
            <a:avLst/>
          </a:prstGeom>
        </p:spPr>
      </p:pic>
      <p:grpSp>
        <p:nvGrpSpPr>
          <p:cNvPr id="21" name="Group 20"/>
          <p:cNvGrpSpPr/>
          <p:nvPr/>
        </p:nvGrpSpPr>
        <p:grpSpPr>
          <a:xfrm>
            <a:off x="10448867" y="4201581"/>
            <a:ext cx="6920251" cy="5283572"/>
            <a:chOff x="10792773" y="4114768"/>
            <a:chExt cx="6920251" cy="5283572"/>
          </a:xfrm>
        </p:grpSpPr>
        <p:sp>
          <p:nvSpPr>
            <p:cNvPr id="18" name="Cloud 17"/>
            <p:cNvSpPr/>
            <p:nvPr/>
          </p:nvSpPr>
          <p:spPr>
            <a:xfrm>
              <a:off x="10792773" y="4114768"/>
              <a:ext cx="6920251" cy="5283572"/>
            </a:xfrm>
            <a:prstGeom prst="clou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0" name="Rectangle 19"/>
            <p:cNvSpPr/>
            <p:nvPr/>
          </p:nvSpPr>
          <p:spPr>
            <a:xfrm>
              <a:off x="11513198" y="5048394"/>
              <a:ext cx="5479402" cy="3416320"/>
            </a:xfrm>
            <a:prstGeom prst="rect">
              <a:avLst/>
            </a:prstGeom>
          </p:spPr>
          <p:txBody>
            <a:bodyPr wrap="square">
              <a:spAutoFit/>
            </a:bodyPr>
            <a:lstStyle/>
            <a:p>
              <a:pPr algn="ctr">
                <a:lnSpc>
                  <a:spcPct val="150000"/>
                </a:lnSpc>
              </a:pPr>
              <a:r>
                <a:rPr lang="en-US" sz="3600" b="1" u="sng" smtClean="0">
                  <a:latin typeface="Arial" pitchFamily="34" charset="0"/>
                  <a:cs typeface="Arial" pitchFamily="34" charset="0"/>
                </a:rPr>
                <a:t>Gợi ý</a:t>
              </a:r>
              <a:r>
                <a:rPr lang="en-US" sz="3600" smtClean="0">
                  <a:latin typeface="Arial" pitchFamily="34" charset="0"/>
                  <a:cs typeface="Arial" pitchFamily="34" charset="0"/>
                </a:rPr>
                <a:t>: thợ </a:t>
              </a:r>
              <a:r>
                <a:rPr lang="en-US" sz="3600">
                  <a:latin typeface="Arial" pitchFamily="34" charset="0"/>
                  <a:cs typeface="Arial" pitchFamily="34" charset="0"/>
                </a:rPr>
                <a:t>đánh giày, thám tử, thợ hồ, thợ may, thợ </a:t>
              </a:r>
              <a:r>
                <a:rPr lang="en-US" sz="3600" smtClean="0">
                  <a:latin typeface="Arial" pitchFamily="34" charset="0"/>
                  <a:cs typeface="Arial" pitchFamily="34" charset="0"/>
                </a:rPr>
                <a:t>mỏ, thầy thuốc, trang điểm, trồng trọt, …</a:t>
              </a:r>
              <a:endParaRPr lang="en-US" sz="3600">
                <a:latin typeface="Arial" pitchFamily="34" charset="0"/>
                <a:cs typeface="Arial" pitchFamily="34" charset="0"/>
              </a:endParaRPr>
            </a:p>
          </p:txBody>
        </p:sp>
      </p:grpSp>
    </p:spTree>
    <p:extLst>
      <p:ext uri="{BB962C8B-B14F-4D97-AF65-F5344CB8AC3E}">
        <p14:creationId xmlns:p14="http://schemas.microsoft.com/office/powerpoint/2010/main" val="41521251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6700"/>
            <a:ext cx="17830800" cy="982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228600" y="266700"/>
            <a:ext cx="0" cy="98298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28600" y="266700"/>
            <a:ext cx="17826789"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8600" y="10082463"/>
            <a:ext cx="178308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055389" y="266700"/>
            <a:ext cx="0" cy="981576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724112" y="667870"/>
            <a:ext cx="16945323" cy="1906145"/>
            <a:chOff x="912394" y="2157445"/>
            <a:chExt cx="8466223" cy="779504"/>
          </a:xfrm>
        </p:grpSpPr>
        <p:sp>
          <p:nvSpPr>
            <p:cNvPr id="3" name="Snip Single Corner Rectangle 2"/>
            <p:cNvSpPr/>
            <p:nvPr/>
          </p:nvSpPr>
          <p:spPr>
            <a:xfrm>
              <a:off x="912394" y="2157445"/>
              <a:ext cx="8418180" cy="779504"/>
            </a:xfrm>
            <a:prstGeom prst="snip1Rect">
              <a:avLst/>
            </a:prstGeom>
            <a:solidFill>
              <a:schemeClr val="accent5">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00628" y="2170873"/>
              <a:ext cx="8377989" cy="680840"/>
            </a:xfrm>
            <a:prstGeom prst="rect">
              <a:avLst/>
            </a:prstGeom>
          </p:spPr>
          <p:txBody>
            <a:bodyPr wrap="square">
              <a:spAutoFit/>
            </a:bodyPr>
            <a:lstStyle/>
            <a:p>
              <a:pPr>
                <a:lnSpc>
                  <a:spcPct val="150000"/>
                </a:lnSpc>
              </a:pPr>
              <a:r>
                <a:rPr lang="en-US" sz="3600">
                  <a:latin typeface="Arial" pitchFamily="34" charset="0"/>
                  <a:cs typeface="Arial" pitchFamily="34" charset="0"/>
                </a:rPr>
                <a:t>T</a:t>
              </a:r>
              <a:r>
                <a:rPr lang="vi-VN" sz="3600" smtClean="0"/>
                <a:t>hảo </a:t>
              </a:r>
              <a:r>
                <a:rPr lang="vi-VN" sz="3600"/>
                <a:t>luận với các bạn về mục đích, ý nghĩa và cách lập kế hoạch học tập rèn luyện theo câu hỏi:</a:t>
              </a:r>
              <a:endParaRPr lang="en-US" sz="3600" b="1"/>
            </a:p>
          </p:txBody>
        </p:sp>
      </p:grpSp>
      <p:grpSp>
        <p:nvGrpSpPr>
          <p:cNvPr id="16" name="Group 15"/>
          <p:cNvGrpSpPr/>
          <p:nvPr/>
        </p:nvGrpSpPr>
        <p:grpSpPr>
          <a:xfrm>
            <a:off x="553237" y="2979399"/>
            <a:ext cx="17602201" cy="1365637"/>
            <a:chOff x="8884486" y="1872862"/>
            <a:chExt cx="9750582" cy="1602914"/>
          </a:xfrm>
        </p:grpSpPr>
        <p:sp>
          <p:nvSpPr>
            <p:cNvPr id="17" name="Rounded Rectangle 16"/>
            <p:cNvSpPr/>
            <p:nvPr/>
          </p:nvSpPr>
          <p:spPr>
            <a:xfrm>
              <a:off x="8884486" y="1872862"/>
              <a:ext cx="9475125" cy="1365638"/>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8884486" y="2025261"/>
              <a:ext cx="9475125" cy="1450515"/>
            </a:xfrm>
            <a:prstGeom prst="round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9097502" y="2371203"/>
              <a:ext cx="9537566" cy="758630"/>
            </a:xfrm>
            <a:prstGeom prst="rect">
              <a:avLst/>
            </a:prstGeom>
          </p:spPr>
          <p:txBody>
            <a:bodyPr wrap="none">
              <a:spAutoFit/>
            </a:bodyPr>
            <a:lstStyle/>
            <a:p>
              <a:pPr lvl="0"/>
              <a:r>
                <a:rPr lang="en-US" sz="3600" i="1">
                  <a:solidFill>
                    <a:srgbClr val="002060"/>
                  </a:solidFill>
                  <a:latin typeface="Arial" pitchFamily="34" charset="0"/>
                  <a:cs typeface="Arial" pitchFamily="34" charset="0"/>
                </a:rPr>
                <a:t>Vì sao cần phải lập kế hoạch học tập, rèn luyện theo nghề/ nhóm nghề lựa chọn?</a:t>
              </a:r>
            </a:p>
          </p:txBody>
        </p:sp>
      </p:grpSp>
      <p:grpSp>
        <p:nvGrpSpPr>
          <p:cNvPr id="21" name="Group 20"/>
          <p:cNvGrpSpPr/>
          <p:nvPr/>
        </p:nvGrpSpPr>
        <p:grpSpPr>
          <a:xfrm>
            <a:off x="553237" y="4828835"/>
            <a:ext cx="17141224" cy="2182709"/>
            <a:chOff x="8884486" y="1872862"/>
            <a:chExt cx="9495228" cy="1590676"/>
          </a:xfrm>
        </p:grpSpPr>
        <p:sp>
          <p:nvSpPr>
            <p:cNvPr id="22" name="Rounded Rectangle 21"/>
            <p:cNvSpPr/>
            <p:nvPr/>
          </p:nvSpPr>
          <p:spPr>
            <a:xfrm>
              <a:off x="8884486" y="1872862"/>
              <a:ext cx="9475125" cy="1365638"/>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8904589" y="2013023"/>
              <a:ext cx="9475125" cy="1450515"/>
            </a:xfrm>
            <a:prstGeom prst="round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9076968" y="2066892"/>
              <a:ext cx="9020053" cy="1203675"/>
            </a:xfrm>
            <a:prstGeom prst="rect">
              <a:avLst/>
            </a:prstGeom>
          </p:spPr>
          <p:txBody>
            <a:bodyPr wrap="square">
              <a:spAutoFit/>
            </a:bodyPr>
            <a:lstStyle/>
            <a:p>
              <a:pPr lvl="0">
                <a:lnSpc>
                  <a:spcPct val="150000"/>
                </a:lnSpc>
              </a:pPr>
              <a:r>
                <a:rPr lang="vi-VN" sz="3600" i="1">
                  <a:solidFill>
                    <a:srgbClr val="002060"/>
                  </a:solidFill>
                  <a:latin typeface="Arial" pitchFamily="34" charset="0"/>
                  <a:cs typeface="Arial" pitchFamily="34" charset="0"/>
                </a:rPr>
                <a:t>Cần thu thập, xử lí, tập hợp những thông tin cơ bản nào để có cơ sở lập kế hoạch học tập, rèn luyện theo nghề/ nhóm nghề lựa chọn?</a:t>
              </a:r>
              <a:endParaRPr lang="en-US" sz="3600" i="1">
                <a:solidFill>
                  <a:srgbClr val="002060"/>
                </a:solidFill>
                <a:latin typeface="Arial" pitchFamily="34" charset="0"/>
                <a:cs typeface="Arial" pitchFamily="34" charset="0"/>
              </a:endParaRPr>
            </a:p>
          </p:txBody>
        </p:sp>
      </p:grpSp>
      <p:grpSp>
        <p:nvGrpSpPr>
          <p:cNvPr id="25" name="Group 24"/>
          <p:cNvGrpSpPr/>
          <p:nvPr/>
        </p:nvGrpSpPr>
        <p:grpSpPr>
          <a:xfrm>
            <a:off x="3657601" y="7466475"/>
            <a:ext cx="14011834" cy="2120061"/>
            <a:chOff x="8884486" y="1872862"/>
            <a:chExt cx="9482748" cy="1545020"/>
          </a:xfrm>
        </p:grpSpPr>
        <p:sp>
          <p:nvSpPr>
            <p:cNvPr id="26" name="Rounded Rectangle 25"/>
            <p:cNvSpPr/>
            <p:nvPr/>
          </p:nvSpPr>
          <p:spPr>
            <a:xfrm>
              <a:off x="8884486" y="1872862"/>
              <a:ext cx="9475125" cy="1365638"/>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8892109" y="1967367"/>
              <a:ext cx="9475125" cy="1450515"/>
            </a:xfrm>
            <a:prstGeom prst="round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076967" y="2022966"/>
              <a:ext cx="9225189" cy="1203675"/>
            </a:xfrm>
            <a:prstGeom prst="rect">
              <a:avLst/>
            </a:prstGeom>
          </p:spPr>
          <p:txBody>
            <a:bodyPr wrap="square">
              <a:spAutoFit/>
            </a:bodyPr>
            <a:lstStyle/>
            <a:p>
              <a:pPr lvl="0">
                <a:lnSpc>
                  <a:spcPct val="150000"/>
                </a:lnSpc>
              </a:pPr>
              <a:r>
                <a:rPr lang="vi-VN" sz="3600" i="1">
                  <a:solidFill>
                    <a:srgbClr val="002060"/>
                  </a:solidFill>
                  <a:latin typeface="Arial" pitchFamily="34" charset="0"/>
                  <a:cs typeface="Arial" pitchFamily="34" charset="0"/>
                </a:rPr>
                <a:t>Nêu nội dung và cách lập kế hoạch học tập, rèn luyện theo nghề/ nhóm nghề lựa chọn.</a:t>
              </a:r>
              <a:endParaRPr lang="en-US" sz="3600" i="1">
                <a:solidFill>
                  <a:srgbClr val="002060"/>
                </a:solidFill>
                <a:latin typeface="Arial" pitchFamily="34" charset="0"/>
                <a:cs typeface="Arial" pitchFamily="34" charset="0"/>
              </a:endParaRPr>
            </a:p>
          </p:txBody>
        </p:sp>
      </p:grpSp>
    </p:spTree>
    <p:extLst>
      <p:ext uri="{BB962C8B-B14F-4D97-AF65-F5344CB8AC3E}">
        <p14:creationId xmlns:p14="http://schemas.microsoft.com/office/powerpoint/2010/main" val="1759670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6700"/>
            <a:ext cx="17830800" cy="982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228600" y="266700"/>
            <a:ext cx="0" cy="98298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28600" y="266700"/>
            <a:ext cx="17826789"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8600" y="10082463"/>
            <a:ext cx="178308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055389" y="266700"/>
            <a:ext cx="0" cy="981576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29" name="Pentagon 28"/>
          <p:cNvSpPr/>
          <p:nvPr/>
        </p:nvSpPr>
        <p:spPr>
          <a:xfrm>
            <a:off x="290233" y="571500"/>
            <a:ext cx="2949388" cy="843713"/>
          </a:xfrm>
          <a:prstGeom prst="homeP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smtClean="0">
                <a:latin typeface="Arial" pitchFamily="34" charset="0"/>
                <a:cs typeface="Arial" pitchFamily="34" charset="0"/>
              </a:rPr>
              <a:t>KẾT LUẬN:</a:t>
            </a:r>
            <a:endParaRPr lang="en-US" sz="3600" b="1">
              <a:latin typeface="Arial" pitchFamily="34" charset="0"/>
              <a:cs typeface="Arial" pitchFamily="34" charset="0"/>
            </a:endParaRPr>
          </a:p>
        </p:txBody>
      </p:sp>
      <p:grpSp>
        <p:nvGrpSpPr>
          <p:cNvPr id="9" name="Group 8"/>
          <p:cNvGrpSpPr/>
          <p:nvPr/>
        </p:nvGrpSpPr>
        <p:grpSpPr>
          <a:xfrm>
            <a:off x="290233" y="2039471"/>
            <a:ext cx="5295900" cy="7053402"/>
            <a:chOff x="800100" y="2095500"/>
            <a:chExt cx="5295900" cy="7053402"/>
          </a:xfrm>
        </p:grpSpPr>
        <p:sp>
          <p:nvSpPr>
            <p:cNvPr id="7" name="Rectangle 6"/>
            <p:cNvSpPr/>
            <p:nvPr/>
          </p:nvSpPr>
          <p:spPr>
            <a:xfrm>
              <a:off x="800100" y="2095500"/>
              <a:ext cx="5295900" cy="705340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2" name="Rectangle 41"/>
            <p:cNvSpPr/>
            <p:nvPr/>
          </p:nvSpPr>
          <p:spPr>
            <a:xfrm>
              <a:off x="965348" y="2303375"/>
              <a:ext cx="4965404" cy="6637651"/>
            </a:xfrm>
            <a:prstGeom prst="rect">
              <a:avLst/>
            </a:prstGeom>
          </p:spPr>
          <p:txBody>
            <a:bodyPr wrap="square">
              <a:spAutoFit/>
            </a:bodyPr>
            <a:lstStyle/>
            <a:p>
              <a:pPr algn="just">
                <a:lnSpc>
                  <a:spcPct val="150000"/>
                </a:lnSpc>
              </a:pPr>
              <a:r>
                <a:rPr lang="vi-VN" sz="3600">
                  <a:latin typeface="Arial" pitchFamily="34" charset="0"/>
                  <a:cs typeface="Arial" pitchFamily="34" charset="0"/>
                </a:rPr>
                <a:t>Lập kế hoạch học tập, rèn luyện theo nghề/ nhóm nghề </a:t>
              </a:r>
              <a:r>
                <a:rPr lang="vi-VN" sz="3600" smtClean="0">
                  <a:latin typeface="Arial" pitchFamily="34" charset="0"/>
                  <a:cs typeface="Arial" pitchFamily="34" charset="0"/>
                </a:rPr>
                <a:t>gi</a:t>
              </a:r>
              <a:r>
                <a:rPr lang="en-US" sz="3600" smtClean="0">
                  <a:latin typeface="Arial" pitchFamily="34" charset="0"/>
                  <a:cs typeface="Arial" pitchFamily="34" charset="0"/>
                </a:rPr>
                <a:t>úp</a:t>
              </a:r>
              <a:r>
                <a:rPr lang="vi-VN" sz="3600" smtClean="0">
                  <a:latin typeface="Arial" pitchFamily="34" charset="0"/>
                  <a:cs typeface="Arial" pitchFamily="34" charset="0"/>
                </a:rPr>
                <a:t> </a:t>
              </a:r>
              <a:r>
                <a:rPr lang="vi-VN" sz="3600">
                  <a:latin typeface="Arial" pitchFamily="34" charset="0"/>
                  <a:cs typeface="Arial" pitchFamily="34" charset="0"/>
                </a:rPr>
                <a:t>ta chủ động thực hiện được những việc cần làm </a:t>
              </a:r>
              <a:r>
                <a:rPr lang="en-US" sz="3600" smtClean="0">
                  <a:latin typeface="Arial" pitchFamily="34" charset="0"/>
                  <a:cs typeface="Arial" pitchFamily="34" charset="0"/>
                </a:rPr>
                <a:t>=</a:t>
              </a:r>
              <a:r>
                <a:rPr lang="vi-VN" sz="3600" smtClean="0">
                  <a:latin typeface="Arial" pitchFamily="34" charset="0"/>
                  <a:cs typeface="Arial" pitchFamily="34" charset="0"/>
                </a:rPr>
                <a:t>&gt; </a:t>
              </a:r>
              <a:r>
                <a:rPr lang="vi-VN" sz="3600">
                  <a:latin typeface="Arial" pitchFamily="34" charset="0"/>
                  <a:cs typeface="Arial" pitchFamily="34" charset="0"/>
                </a:rPr>
                <a:t>nâng cao kết quả học tập, rèn luyện phẩm chất, năng lực.</a:t>
              </a:r>
              <a:endParaRPr lang="en-US" sz="3600">
                <a:latin typeface="Arial" pitchFamily="34" charset="0"/>
                <a:cs typeface="Arial" pitchFamily="34" charset="0"/>
              </a:endParaRPr>
            </a:p>
          </p:txBody>
        </p:sp>
      </p:grpSp>
      <p:grpSp>
        <p:nvGrpSpPr>
          <p:cNvPr id="43" name="Group 42"/>
          <p:cNvGrpSpPr/>
          <p:nvPr/>
        </p:nvGrpSpPr>
        <p:grpSpPr>
          <a:xfrm>
            <a:off x="5867400" y="2095500"/>
            <a:ext cx="6172199" cy="7053402"/>
            <a:chOff x="587556" y="2095500"/>
            <a:chExt cx="5738701" cy="7053402"/>
          </a:xfrm>
        </p:grpSpPr>
        <p:sp>
          <p:nvSpPr>
            <p:cNvPr id="44" name="Rectangle 43"/>
            <p:cNvSpPr/>
            <p:nvPr/>
          </p:nvSpPr>
          <p:spPr>
            <a:xfrm>
              <a:off x="587556" y="2095500"/>
              <a:ext cx="5738701" cy="705340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5" name="Rectangle 44"/>
            <p:cNvSpPr/>
            <p:nvPr/>
          </p:nvSpPr>
          <p:spPr>
            <a:xfrm>
              <a:off x="776451" y="2247346"/>
              <a:ext cx="5360909" cy="6740307"/>
            </a:xfrm>
            <a:prstGeom prst="rect">
              <a:avLst/>
            </a:prstGeom>
          </p:spPr>
          <p:txBody>
            <a:bodyPr wrap="square">
              <a:spAutoFit/>
            </a:bodyPr>
            <a:lstStyle/>
            <a:p>
              <a:pPr algn="just">
                <a:lnSpc>
                  <a:spcPct val="150000"/>
                </a:lnSpc>
              </a:pPr>
              <a:r>
                <a:rPr lang="vi-VN" sz="3600">
                  <a:latin typeface="Arial" pitchFamily="34" charset="0"/>
                  <a:cs typeface="Arial" pitchFamily="34" charset="0"/>
                </a:rPr>
                <a:t>Để lập được kế hoạch học tập, chúng ta cần nắm được </a:t>
              </a:r>
              <a:r>
                <a:rPr lang="vi-VN" sz="3600" smtClean="0">
                  <a:latin typeface="Arial" pitchFamily="34" charset="0"/>
                  <a:cs typeface="Arial" pitchFamily="34" charset="0"/>
                </a:rPr>
                <a:t>thông </a:t>
              </a:r>
              <a:r>
                <a:rPr lang="vi-VN" sz="3600">
                  <a:latin typeface="Arial" pitchFamily="34" charset="0"/>
                  <a:cs typeface="Arial" pitchFamily="34" charset="0"/>
                </a:rPr>
                <a:t>tin cần thiết về nghề nghiệp, sở thích, năng lực, khả năng,…để rèn luyện và điều chỉnh phù hợp đáp ứng được yêu cầu của nghề.</a:t>
              </a:r>
              <a:endParaRPr lang="en-US" sz="3600">
                <a:latin typeface="Arial" pitchFamily="34" charset="0"/>
                <a:cs typeface="Arial" pitchFamily="34" charset="0"/>
              </a:endParaRPr>
            </a:p>
          </p:txBody>
        </p:sp>
      </p:grpSp>
      <p:grpSp>
        <p:nvGrpSpPr>
          <p:cNvPr id="46" name="Group 45"/>
          <p:cNvGrpSpPr/>
          <p:nvPr/>
        </p:nvGrpSpPr>
        <p:grpSpPr>
          <a:xfrm>
            <a:off x="12276565" y="2047881"/>
            <a:ext cx="5778823" cy="7676523"/>
            <a:chOff x="800100" y="2095500"/>
            <a:chExt cx="5295900" cy="7676523"/>
          </a:xfrm>
        </p:grpSpPr>
        <p:sp>
          <p:nvSpPr>
            <p:cNvPr id="47" name="Rectangle 46"/>
            <p:cNvSpPr/>
            <p:nvPr/>
          </p:nvSpPr>
          <p:spPr>
            <a:xfrm>
              <a:off x="800100" y="2095500"/>
              <a:ext cx="5295900" cy="705340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8" name="Rectangle 47"/>
            <p:cNvSpPr/>
            <p:nvPr/>
          </p:nvSpPr>
          <p:spPr>
            <a:xfrm>
              <a:off x="965348" y="2303375"/>
              <a:ext cx="4965404" cy="7468648"/>
            </a:xfrm>
            <a:prstGeom prst="rect">
              <a:avLst/>
            </a:prstGeom>
          </p:spPr>
          <p:txBody>
            <a:bodyPr wrap="square">
              <a:spAutoFit/>
            </a:bodyPr>
            <a:lstStyle/>
            <a:p>
              <a:pPr algn="just">
                <a:lnSpc>
                  <a:spcPct val="150000"/>
                </a:lnSpc>
              </a:pPr>
              <a:r>
                <a:rPr lang="vi-VN" sz="3600">
                  <a:latin typeface="Arial" pitchFamily="34" charset="0"/>
                  <a:cs typeface="Arial" pitchFamily="34" charset="0"/>
                </a:rPr>
                <a:t>Kế hoạch học tập, rèn luyện cần thể hiện được yêu cầu về phẩm chất, năng lực, điểm mạnh, điểm hạn chế, yêu cầu của trường em định chọn và nhiệm vụ, biện pháp rèn luyện cụ thể.</a:t>
              </a:r>
              <a:endParaRPr lang="en-US" sz="3600">
                <a:latin typeface="Arial" pitchFamily="34" charset="0"/>
                <a:cs typeface="Arial" pitchFamily="34" charset="0"/>
              </a:endParaRPr>
            </a:p>
          </p:txBody>
        </p:sp>
      </p:grpSp>
    </p:spTree>
    <p:extLst>
      <p:ext uri="{BB962C8B-B14F-4D97-AF65-F5344CB8AC3E}">
        <p14:creationId xmlns:p14="http://schemas.microsoft.com/office/powerpoint/2010/main" val="4811989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down)">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6700"/>
            <a:ext cx="17830800" cy="982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228600" y="266700"/>
            <a:ext cx="0" cy="98298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28600" y="266700"/>
            <a:ext cx="17826789"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8600" y="10082463"/>
            <a:ext cx="178308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055389" y="266700"/>
            <a:ext cx="0" cy="981576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pic>
        <p:nvPicPr>
          <p:cNvPr id="30"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28599" y="2308243"/>
            <a:ext cx="5716779" cy="5855421"/>
          </a:xfrm>
          <a:prstGeom prst="rect">
            <a:avLst/>
          </a:prstGeom>
        </p:spPr>
      </p:pic>
      <p:grpSp>
        <p:nvGrpSpPr>
          <p:cNvPr id="20" name="Group 19"/>
          <p:cNvGrpSpPr/>
          <p:nvPr/>
        </p:nvGrpSpPr>
        <p:grpSpPr>
          <a:xfrm>
            <a:off x="5885678" y="2308243"/>
            <a:ext cx="11811002" cy="4130657"/>
            <a:chOff x="12420600" y="2628900"/>
            <a:chExt cx="5181600" cy="4829268"/>
          </a:xfrm>
        </p:grpSpPr>
        <p:sp>
          <p:nvSpPr>
            <p:cNvPr id="22" name="Snip Single Corner Rectangle 21"/>
            <p:cNvSpPr/>
            <p:nvPr/>
          </p:nvSpPr>
          <p:spPr>
            <a:xfrm>
              <a:off x="12420600" y="2628900"/>
              <a:ext cx="5181600" cy="1966312"/>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nip Single Corner Rectangle 22"/>
            <p:cNvSpPr/>
            <p:nvPr/>
          </p:nvSpPr>
          <p:spPr>
            <a:xfrm>
              <a:off x="12420600" y="3790233"/>
              <a:ext cx="5181600" cy="3667935"/>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3849177" y="2810889"/>
              <a:ext cx="1643642" cy="827610"/>
            </a:xfrm>
            <a:prstGeom prst="rect">
              <a:avLst/>
            </a:prstGeom>
            <a:noFill/>
          </p:spPr>
          <p:txBody>
            <a:bodyPr wrap="none" rtlCol="0">
              <a:spAutoFit/>
            </a:bodyPr>
            <a:lstStyle/>
            <a:p>
              <a:r>
                <a:rPr lang="en-US" sz="4000" b="1" smtClean="0">
                  <a:solidFill>
                    <a:schemeClr val="bg1"/>
                  </a:solidFill>
                  <a:latin typeface="Arial" pitchFamily="34" charset="0"/>
                  <a:cs typeface="Arial" pitchFamily="34" charset="0"/>
                </a:rPr>
                <a:t>HOẠT ĐỘNG 4</a:t>
              </a:r>
              <a:endParaRPr lang="en-US" sz="4000" b="1">
                <a:solidFill>
                  <a:schemeClr val="bg1"/>
                </a:solidFill>
                <a:latin typeface="Arial" pitchFamily="34" charset="0"/>
                <a:cs typeface="Arial" pitchFamily="34" charset="0"/>
              </a:endParaRPr>
            </a:p>
          </p:txBody>
        </p:sp>
        <p:sp>
          <p:nvSpPr>
            <p:cNvPr id="25" name="Rectangle 24"/>
            <p:cNvSpPr/>
            <p:nvPr/>
          </p:nvSpPr>
          <p:spPr>
            <a:xfrm>
              <a:off x="12522343" y="4130904"/>
              <a:ext cx="4945638" cy="2780438"/>
            </a:xfrm>
            <a:prstGeom prst="rect">
              <a:avLst/>
            </a:prstGeom>
          </p:spPr>
          <p:txBody>
            <a:bodyPr wrap="square">
              <a:spAutoFit/>
            </a:bodyPr>
            <a:lstStyle/>
            <a:p>
              <a:pPr algn="ctr">
                <a:lnSpc>
                  <a:spcPct val="200000"/>
                </a:lnSpc>
              </a:pPr>
              <a:r>
                <a:rPr lang="vi-VN" sz="4000" b="1">
                  <a:solidFill>
                    <a:srgbClr val="0070C0"/>
                  </a:solidFill>
                </a:rPr>
                <a:t>Trình bày một số thông tin cơ bản về hệ thống trường đào tạo nghề em định chọn</a:t>
              </a:r>
              <a:endParaRPr lang="en-US" sz="4000" b="1">
                <a:solidFill>
                  <a:srgbClr val="0070C0"/>
                </a:solidFill>
              </a:endParaRPr>
            </a:p>
          </p:txBody>
        </p:sp>
      </p:grpSp>
      <p:pic>
        <p:nvPicPr>
          <p:cNvPr id="26"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8117100" y="7739758"/>
            <a:ext cx="2053800" cy="2066717"/>
          </a:xfrm>
          <a:prstGeom prst="rect">
            <a:avLst/>
          </a:prstGeom>
        </p:spPr>
      </p:pic>
      <p:pic>
        <p:nvPicPr>
          <p:cNvPr id="27"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2573000" y="7642569"/>
            <a:ext cx="4532465" cy="2080285"/>
          </a:xfrm>
          <a:prstGeom prst="rect">
            <a:avLst/>
          </a:prstGeom>
        </p:spPr>
      </p:pic>
      <p:pic>
        <p:nvPicPr>
          <p:cNvPr id="28" name="Picture 10"/>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6018384" y="8398536"/>
            <a:ext cx="11678296" cy="749162"/>
          </a:xfrm>
          <a:prstGeom prst="rect">
            <a:avLst/>
          </a:prstGeom>
        </p:spPr>
      </p:pic>
    </p:spTree>
    <p:extLst>
      <p:ext uri="{BB962C8B-B14F-4D97-AF65-F5344CB8AC3E}">
        <p14:creationId xmlns:p14="http://schemas.microsoft.com/office/powerpoint/2010/main" val="22342682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6700"/>
            <a:ext cx="17830800" cy="982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228600" y="266700"/>
            <a:ext cx="0" cy="98298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28600" y="266700"/>
            <a:ext cx="17826789"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8600" y="10082463"/>
            <a:ext cx="178308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055389" y="266700"/>
            <a:ext cx="0" cy="981576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649692" y="668025"/>
            <a:ext cx="17071280" cy="1351275"/>
            <a:chOff x="912395" y="2157444"/>
            <a:chExt cx="10139936" cy="1351275"/>
          </a:xfrm>
        </p:grpSpPr>
        <p:sp>
          <p:nvSpPr>
            <p:cNvPr id="3" name="Snip Single Corner Rectangle 2"/>
            <p:cNvSpPr/>
            <p:nvPr/>
          </p:nvSpPr>
          <p:spPr>
            <a:xfrm>
              <a:off x="912395" y="2157444"/>
              <a:ext cx="10139936" cy="1351275"/>
            </a:xfrm>
            <a:prstGeom prst="snip1Rect">
              <a:avLst/>
            </a:prstGeom>
            <a:solidFill>
              <a:schemeClr val="accent5">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53487" y="2157445"/>
              <a:ext cx="9998843" cy="923330"/>
            </a:xfrm>
            <a:prstGeom prst="rect">
              <a:avLst/>
            </a:prstGeom>
          </p:spPr>
          <p:txBody>
            <a:bodyPr wrap="square">
              <a:spAutoFit/>
            </a:bodyPr>
            <a:lstStyle/>
            <a:p>
              <a:pPr>
                <a:lnSpc>
                  <a:spcPct val="150000"/>
                </a:lnSpc>
              </a:pPr>
              <a:r>
                <a:rPr lang="vi-VN" sz="3600" b="1" u="sng" smtClean="0"/>
                <a:t>Yêu cầu</a:t>
              </a:r>
              <a:r>
                <a:rPr lang="vi-VN" sz="3600" smtClean="0"/>
                <a:t>: </a:t>
              </a:r>
              <a:r>
                <a:rPr lang="en-US" sz="3600">
                  <a:latin typeface="Arial" pitchFamily="34" charset="0"/>
                  <a:cs typeface="Arial" pitchFamily="34" charset="0"/>
                </a:rPr>
                <a:t>C</a:t>
              </a:r>
              <a:r>
                <a:rPr lang="vi-VN" sz="3600" smtClean="0"/>
                <a:t>hia </a:t>
              </a:r>
              <a:r>
                <a:rPr lang="vi-VN" sz="3600"/>
                <a:t>sẻ về nghề bản thân định lựa chọn theo gợi ý trong SGK</a:t>
              </a:r>
              <a:r>
                <a:rPr lang="vi-VN" sz="3600" smtClean="0"/>
                <a:t>:</a:t>
              </a:r>
              <a:endParaRPr lang="vi-VN" sz="3600"/>
            </a:p>
          </p:txBody>
        </p:sp>
      </p:grpSp>
      <p:sp>
        <p:nvSpPr>
          <p:cNvPr id="18" name="Pentagon 17"/>
          <p:cNvSpPr/>
          <p:nvPr/>
        </p:nvSpPr>
        <p:spPr>
          <a:xfrm>
            <a:off x="627281" y="2236694"/>
            <a:ext cx="4579700" cy="838200"/>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vi-VN" sz="3600" b="1" smtClean="0">
                <a:latin typeface="Arial" pitchFamily="34" charset="0"/>
                <a:cs typeface="Arial" pitchFamily="34" charset="0"/>
              </a:rPr>
              <a:t>Gợi ý nội dung:</a:t>
            </a:r>
            <a:endParaRPr lang="en-US" sz="3600" b="1">
              <a:latin typeface="Arial" pitchFamily="34" charset="0"/>
              <a:cs typeface="Arial" pitchFamily="34" charset="0"/>
            </a:endParaRPr>
          </a:p>
        </p:txBody>
      </p:sp>
      <p:sp>
        <p:nvSpPr>
          <p:cNvPr id="9" name="Rectangle 8"/>
          <p:cNvSpPr/>
          <p:nvPr/>
        </p:nvSpPr>
        <p:spPr>
          <a:xfrm>
            <a:off x="616803" y="3074894"/>
            <a:ext cx="12801600" cy="3416320"/>
          </a:xfrm>
          <a:prstGeom prst="rect">
            <a:avLst/>
          </a:prstGeom>
        </p:spPr>
        <p:txBody>
          <a:bodyPr wrap="square">
            <a:spAutoFit/>
          </a:bodyPr>
          <a:lstStyle/>
          <a:p>
            <a:pPr marL="514350" indent="-514350">
              <a:lnSpc>
                <a:spcPct val="150000"/>
              </a:lnSpc>
              <a:buFont typeface="+mj-lt"/>
              <a:buAutoNum type="arabicPeriod"/>
            </a:pPr>
            <a:r>
              <a:rPr lang="vi-VN" sz="3600" i="1">
                <a:solidFill>
                  <a:srgbClr val="002060"/>
                </a:solidFill>
              </a:rPr>
              <a:t>Tên nghề em lựa chọn</a:t>
            </a:r>
          </a:p>
          <a:p>
            <a:pPr marL="514350" indent="-514350">
              <a:lnSpc>
                <a:spcPct val="150000"/>
              </a:lnSpc>
              <a:buFont typeface="+mj-lt"/>
              <a:buAutoNum type="arabicPeriod"/>
            </a:pPr>
            <a:r>
              <a:rPr lang="vi-VN" sz="3600" i="1">
                <a:solidFill>
                  <a:srgbClr val="002060"/>
                </a:solidFill>
              </a:rPr>
              <a:t>Những thông tin em đã thu thập được về hệ thống trường đào tạo nghề em sẽ lựa chọn.</a:t>
            </a:r>
          </a:p>
          <a:p>
            <a:pPr marL="514350" indent="-514350">
              <a:lnSpc>
                <a:spcPct val="150000"/>
              </a:lnSpc>
              <a:buFont typeface="+mj-lt"/>
              <a:buAutoNum type="arabicPeriod"/>
            </a:pPr>
            <a:r>
              <a:rPr lang="vi-VN" sz="3600" i="1">
                <a:solidFill>
                  <a:srgbClr val="002060"/>
                </a:solidFill>
              </a:rPr>
              <a:t>Mong muốn của em về nghề sẽ lựa chọn.</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5"/>
              </a:ext>
            </a:extLst>
          </a:blip>
          <a:srcRect/>
          <a:stretch>
            <a:fillRect/>
          </a:stretch>
        </p:blipFill>
        <p:spPr>
          <a:xfrm>
            <a:off x="10134601" y="4783054"/>
            <a:ext cx="7849912" cy="5299409"/>
          </a:xfrm>
          <a:prstGeom prst="rect">
            <a:avLst/>
          </a:prstGeom>
        </p:spPr>
      </p:pic>
    </p:spTree>
    <p:extLst>
      <p:ext uri="{BB962C8B-B14F-4D97-AF65-F5344CB8AC3E}">
        <p14:creationId xmlns:p14="http://schemas.microsoft.com/office/powerpoint/2010/main" val="17069314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6700"/>
            <a:ext cx="17830800" cy="982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228600" y="266700"/>
            <a:ext cx="0" cy="98298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28600" y="266700"/>
            <a:ext cx="17826789"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8600" y="10082463"/>
            <a:ext cx="178308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055389" y="266700"/>
            <a:ext cx="0" cy="981576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09599" y="2280863"/>
            <a:ext cx="5120483" cy="2900737"/>
            <a:chOff x="1066800" y="2933700"/>
            <a:chExt cx="4800600" cy="4648200"/>
          </a:xfrm>
        </p:grpSpPr>
        <p:sp>
          <p:nvSpPr>
            <p:cNvPr id="4" name="Rectangle 3"/>
            <p:cNvSpPr/>
            <p:nvPr/>
          </p:nvSpPr>
          <p:spPr>
            <a:xfrm>
              <a:off x="1066800" y="2933700"/>
              <a:ext cx="4495800" cy="4395252"/>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219200" y="3086100"/>
              <a:ext cx="4648200" cy="4495800"/>
            </a:xfrm>
            <a:prstGeom prst="rect">
              <a:avLst/>
            </a:prstGeom>
            <a:solidFill>
              <a:schemeClr val="accent5">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371600" y="3107702"/>
              <a:ext cx="4343400" cy="3978276"/>
            </a:xfrm>
            <a:prstGeom prst="rect">
              <a:avLst/>
            </a:prstGeom>
          </p:spPr>
          <p:txBody>
            <a:bodyPr wrap="square">
              <a:spAutoFit/>
            </a:bodyPr>
            <a:lstStyle/>
            <a:p>
              <a:pPr algn="ctr">
                <a:lnSpc>
                  <a:spcPct val="150000"/>
                </a:lnSpc>
              </a:pPr>
              <a:r>
                <a:rPr lang="en-US" sz="3600" smtClean="0">
                  <a:solidFill>
                    <a:schemeClr val="bg1"/>
                  </a:solidFill>
                  <a:latin typeface="Arial" pitchFamily="34" charset="0"/>
                  <a:cs typeface="Arial" pitchFamily="34" charset="0"/>
                </a:rPr>
                <a:t>Tên những trường đào tạo ngành nghề em định chọn.</a:t>
              </a:r>
              <a:endParaRPr lang="en-US" sz="3600">
                <a:solidFill>
                  <a:schemeClr val="bg1"/>
                </a:solidFill>
                <a:latin typeface="Arial" pitchFamily="34" charset="0"/>
                <a:cs typeface="Arial" pitchFamily="34" charset="0"/>
              </a:endParaRPr>
            </a:p>
          </p:txBody>
        </p:sp>
      </p:grpSp>
      <p:grpSp>
        <p:nvGrpSpPr>
          <p:cNvPr id="24" name="Group 23"/>
          <p:cNvGrpSpPr/>
          <p:nvPr/>
        </p:nvGrpSpPr>
        <p:grpSpPr>
          <a:xfrm>
            <a:off x="6167538" y="2267153"/>
            <a:ext cx="3611533" cy="2914447"/>
            <a:chOff x="1066800" y="2933700"/>
            <a:chExt cx="4800600" cy="4648200"/>
          </a:xfrm>
        </p:grpSpPr>
        <p:sp>
          <p:nvSpPr>
            <p:cNvPr id="25" name="Rectangle 24"/>
            <p:cNvSpPr/>
            <p:nvPr/>
          </p:nvSpPr>
          <p:spPr>
            <a:xfrm>
              <a:off x="1066800" y="2933700"/>
              <a:ext cx="4495800" cy="4395252"/>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219200" y="3086100"/>
              <a:ext cx="4648200" cy="4495800"/>
            </a:xfrm>
            <a:prstGeom prst="rect">
              <a:avLst/>
            </a:prstGeom>
            <a:solidFill>
              <a:schemeClr val="accent5">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524001" y="3299295"/>
              <a:ext cx="4038600" cy="3457128"/>
            </a:xfrm>
            <a:prstGeom prst="rect">
              <a:avLst/>
            </a:prstGeom>
          </p:spPr>
          <p:txBody>
            <a:bodyPr wrap="square">
              <a:spAutoFit/>
            </a:bodyPr>
            <a:lstStyle/>
            <a:p>
              <a:pPr algn="ctr">
                <a:lnSpc>
                  <a:spcPct val="150000"/>
                </a:lnSpc>
              </a:pPr>
              <a:r>
                <a:rPr lang="en-US" sz="3600" smtClean="0">
                  <a:solidFill>
                    <a:schemeClr val="bg1"/>
                  </a:solidFill>
                  <a:latin typeface="Arial" pitchFamily="34" charset="0"/>
                  <a:cs typeface="Arial" pitchFamily="34" charset="0"/>
                </a:rPr>
                <a:t>Vị trí của các trường muốn chọn.</a:t>
              </a:r>
              <a:endParaRPr lang="en-US" sz="3600">
                <a:solidFill>
                  <a:schemeClr val="bg1"/>
                </a:solidFill>
                <a:latin typeface="Arial" pitchFamily="34" charset="0"/>
                <a:cs typeface="Arial" pitchFamily="34" charset="0"/>
              </a:endParaRPr>
            </a:p>
          </p:txBody>
        </p:sp>
      </p:grpSp>
      <p:pic>
        <p:nvPicPr>
          <p:cNvPr id="33" name="Picture 4"/>
          <p:cNvPicPr>
            <a:picLocks noChangeAspect="1"/>
          </p:cNvPicPr>
          <p:nvPr/>
        </p:nvPicPr>
        <p:blipFill>
          <a:blip r:embed="rId3"/>
          <a:srcRect/>
          <a:stretch>
            <a:fillRect/>
          </a:stretch>
        </p:blipFill>
        <p:spPr>
          <a:xfrm>
            <a:off x="3991087" y="8912168"/>
            <a:ext cx="5787984" cy="1202015"/>
          </a:xfrm>
          <a:prstGeom prst="rect">
            <a:avLst/>
          </a:prstGeom>
        </p:spPr>
      </p:pic>
      <p:pic>
        <p:nvPicPr>
          <p:cNvPr id="34" name="Picture 4"/>
          <p:cNvPicPr>
            <a:picLocks noChangeAspect="1"/>
          </p:cNvPicPr>
          <p:nvPr/>
        </p:nvPicPr>
        <p:blipFill>
          <a:blip r:embed="rId3"/>
          <a:srcRect/>
          <a:stretch>
            <a:fillRect/>
          </a:stretch>
        </p:blipFill>
        <p:spPr>
          <a:xfrm>
            <a:off x="9525001" y="8652459"/>
            <a:ext cx="5791200" cy="1202683"/>
          </a:xfrm>
          <a:prstGeom prst="rect">
            <a:avLst/>
          </a:prstGeom>
        </p:spPr>
      </p:pic>
      <p:pic>
        <p:nvPicPr>
          <p:cNvPr id="35" name="Picture 4"/>
          <p:cNvPicPr>
            <a:picLocks noChangeAspect="1"/>
          </p:cNvPicPr>
          <p:nvPr/>
        </p:nvPicPr>
        <p:blipFill>
          <a:blip r:embed="rId3"/>
          <a:srcRect/>
          <a:stretch>
            <a:fillRect/>
          </a:stretch>
        </p:blipFill>
        <p:spPr>
          <a:xfrm>
            <a:off x="14816314" y="8471630"/>
            <a:ext cx="6486172" cy="1358841"/>
          </a:xfrm>
          <a:prstGeom prst="rect">
            <a:avLst/>
          </a:prstGeom>
        </p:spPr>
      </p:pic>
      <p:sp>
        <p:nvSpPr>
          <p:cNvPr id="2" name="Rounded Rectangle 1"/>
          <p:cNvSpPr/>
          <p:nvPr/>
        </p:nvSpPr>
        <p:spPr>
          <a:xfrm>
            <a:off x="6131679" y="571500"/>
            <a:ext cx="6024641"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 pitchFamily="34" charset="0"/>
                <a:cs typeface="Arial" pitchFamily="34" charset="0"/>
              </a:rPr>
              <a:t>Viết báo cáo theo gợi ý:</a:t>
            </a:r>
            <a:endParaRPr lang="en-US" sz="3600" b="1">
              <a:latin typeface="Arial" pitchFamily="34" charset="0"/>
              <a:cs typeface="Arial" pitchFamily="34" charset="0"/>
            </a:endParaRPr>
          </a:p>
        </p:txBody>
      </p:sp>
      <p:grpSp>
        <p:nvGrpSpPr>
          <p:cNvPr id="21" name="Group 20"/>
          <p:cNvGrpSpPr/>
          <p:nvPr/>
        </p:nvGrpSpPr>
        <p:grpSpPr>
          <a:xfrm>
            <a:off x="10350554" y="2283077"/>
            <a:ext cx="2723596" cy="2914447"/>
            <a:chOff x="1066800" y="2933700"/>
            <a:chExt cx="4800600" cy="4648200"/>
          </a:xfrm>
        </p:grpSpPr>
        <p:sp>
          <p:nvSpPr>
            <p:cNvPr id="22" name="Rectangle 21"/>
            <p:cNvSpPr/>
            <p:nvPr/>
          </p:nvSpPr>
          <p:spPr>
            <a:xfrm>
              <a:off x="1066800" y="2933700"/>
              <a:ext cx="4495800" cy="4395252"/>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219200" y="3086100"/>
              <a:ext cx="4648200" cy="4495800"/>
            </a:xfrm>
            <a:prstGeom prst="rect">
              <a:avLst/>
            </a:prstGeom>
            <a:solidFill>
              <a:schemeClr val="accent5">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858556" y="3258683"/>
              <a:ext cx="3104699" cy="2797944"/>
            </a:xfrm>
            <a:prstGeom prst="rect">
              <a:avLst/>
            </a:prstGeom>
          </p:spPr>
          <p:txBody>
            <a:bodyPr wrap="square">
              <a:spAutoFit/>
            </a:bodyPr>
            <a:lstStyle/>
            <a:p>
              <a:pPr algn="ctr">
                <a:lnSpc>
                  <a:spcPct val="150000"/>
                </a:lnSpc>
              </a:pPr>
              <a:r>
                <a:rPr lang="en-US" sz="3600" smtClean="0">
                  <a:solidFill>
                    <a:schemeClr val="bg1"/>
                  </a:solidFill>
                  <a:latin typeface="Arial" pitchFamily="34" charset="0"/>
                  <a:cs typeface="Arial" pitchFamily="34" charset="0"/>
                </a:rPr>
                <a:t>Mức độ uy tín</a:t>
              </a:r>
              <a:endParaRPr lang="en-US" sz="3600">
                <a:solidFill>
                  <a:schemeClr val="bg1"/>
                </a:solidFill>
                <a:latin typeface="Arial" pitchFamily="34" charset="0"/>
                <a:cs typeface="Arial" pitchFamily="34" charset="0"/>
              </a:endParaRPr>
            </a:p>
          </p:txBody>
        </p:sp>
      </p:grpSp>
      <p:grpSp>
        <p:nvGrpSpPr>
          <p:cNvPr id="29" name="Group 28"/>
          <p:cNvGrpSpPr/>
          <p:nvPr/>
        </p:nvGrpSpPr>
        <p:grpSpPr>
          <a:xfrm>
            <a:off x="13510434" y="2307730"/>
            <a:ext cx="4320366" cy="2914447"/>
            <a:chOff x="1066800" y="2933700"/>
            <a:chExt cx="4800600" cy="4648200"/>
          </a:xfrm>
        </p:grpSpPr>
        <p:sp>
          <p:nvSpPr>
            <p:cNvPr id="30" name="Rectangle 29"/>
            <p:cNvSpPr/>
            <p:nvPr/>
          </p:nvSpPr>
          <p:spPr>
            <a:xfrm>
              <a:off x="1066800" y="2933700"/>
              <a:ext cx="4495799" cy="4395251"/>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219200" y="3086100"/>
              <a:ext cx="4648200" cy="4495800"/>
            </a:xfrm>
            <a:prstGeom prst="rect">
              <a:avLst/>
            </a:prstGeom>
            <a:solidFill>
              <a:schemeClr val="accent5">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371600" y="3269865"/>
              <a:ext cx="4343399" cy="2797944"/>
            </a:xfrm>
            <a:prstGeom prst="rect">
              <a:avLst/>
            </a:prstGeom>
          </p:spPr>
          <p:txBody>
            <a:bodyPr wrap="square">
              <a:spAutoFit/>
            </a:bodyPr>
            <a:lstStyle/>
            <a:p>
              <a:pPr algn="ctr">
                <a:lnSpc>
                  <a:spcPct val="150000"/>
                </a:lnSpc>
              </a:pPr>
              <a:r>
                <a:rPr lang="en-US" sz="3600" smtClean="0">
                  <a:solidFill>
                    <a:schemeClr val="bg1"/>
                  </a:solidFill>
                  <a:latin typeface="Arial" pitchFamily="34" charset="0"/>
                  <a:cs typeface="Arial" pitchFamily="34" charset="0"/>
                </a:rPr>
                <a:t>Cơ hội việc làm sau khi tốt nghiệp</a:t>
              </a:r>
              <a:endParaRPr lang="en-US" sz="3600">
                <a:solidFill>
                  <a:schemeClr val="bg1"/>
                </a:solidFill>
                <a:latin typeface="Arial" pitchFamily="34" charset="0"/>
                <a:cs typeface="Arial" pitchFamily="34" charset="0"/>
              </a:endParaRPr>
            </a:p>
          </p:txBody>
        </p:sp>
      </p:grpSp>
      <p:grpSp>
        <p:nvGrpSpPr>
          <p:cNvPr id="36" name="Group 35"/>
          <p:cNvGrpSpPr/>
          <p:nvPr/>
        </p:nvGrpSpPr>
        <p:grpSpPr>
          <a:xfrm>
            <a:off x="2910147" y="5802072"/>
            <a:ext cx="5120483" cy="2850388"/>
            <a:chOff x="1066800" y="2933700"/>
            <a:chExt cx="4800600" cy="4648200"/>
          </a:xfrm>
        </p:grpSpPr>
        <p:sp>
          <p:nvSpPr>
            <p:cNvPr id="37" name="Rectangle 36"/>
            <p:cNvSpPr/>
            <p:nvPr/>
          </p:nvSpPr>
          <p:spPr>
            <a:xfrm>
              <a:off x="1066800" y="2933700"/>
              <a:ext cx="4495800" cy="4395252"/>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219200" y="3086100"/>
              <a:ext cx="4648200" cy="4495800"/>
            </a:xfrm>
            <a:prstGeom prst="rect">
              <a:avLst/>
            </a:prstGeom>
            <a:solidFill>
              <a:schemeClr val="accent5">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371600" y="3107702"/>
              <a:ext cx="4343400" cy="4142774"/>
            </a:xfrm>
            <a:prstGeom prst="rect">
              <a:avLst/>
            </a:prstGeom>
          </p:spPr>
          <p:txBody>
            <a:bodyPr wrap="square">
              <a:spAutoFit/>
            </a:bodyPr>
            <a:lstStyle/>
            <a:p>
              <a:pPr algn="ctr">
                <a:lnSpc>
                  <a:spcPct val="150000"/>
                </a:lnSpc>
              </a:pPr>
              <a:r>
                <a:rPr lang="en-US" sz="3600" smtClean="0">
                  <a:solidFill>
                    <a:schemeClr val="bg1"/>
                  </a:solidFill>
                  <a:latin typeface="Arial" pitchFamily="34" charset="0"/>
                  <a:cs typeface="Arial" pitchFamily="34" charset="0"/>
                </a:rPr>
                <a:t>Cơ hội hợp tác, trao đổi với các trường ở nước ngoài.</a:t>
              </a:r>
              <a:endParaRPr lang="en-US" sz="3600">
                <a:solidFill>
                  <a:schemeClr val="bg1"/>
                </a:solidFill>
                <a:latin typeface="Arial" pitchFamily="34" charset="0"/>
                <a:cs typeface="Arial" pitchFamily="34" charset="0"/>
              </a:endParaRPr>
            </a:p>
          </p:txBody>
        </p:sp>
      </p:grpSp>
      <p:grpSp>
        <p:nvGrpSpPr>
          <p:cNvPr id="40" name="Group 39"/>
          <p:cNvGrpSpPr/>
          <p:nvPr/>
        </p:nvGrpSpPr>
        <p:grpSpPr>
          <a:xfrm>
            <a:off x="9054692" y="5842769"/>
            <a:ext cx="2723596" cy="2803624"/>
            <a:chOff x="1066800" y="2933700"/>
            <a:chExt cx="4800600" cy="4648200"/>
          </a:xfrm>
        </p:grpSpPr>
        <p:sp>
          <p:nvSpPr>
            <p:cNvPr id="41" name="Rectangle 40"/>
            <p:cNvSpPr/>
            <p:nvPr/>
          </p:nvSpPr>
          <p:spPr>
            <a:xfrm>
              <a:off x="1066800" y="2933700"/>
              <a:ext cx="4495800" cy="4395252"/>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219200" y="3086100"/>
              <a:ext cx="4648200" cy="4495800"/>
            </a:xfrm>
            <a:prstGeom prst="rect">
              <a:avLst/>
            </a:prstGeom>
            <a:solidFill>
              <a:schemeClr val="accent5">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391609" y="3332504"/>
              <a:ext cx="4303379" cy="2797944"/>
            </a:xfrm>
            <a:prstGeom prst="rect">
              <a:avLst/>
            </a:prstGeom>
          </p:spPr>
          <p:txBody>
            <a:bodyPr wrap="square">
              <a:spAutoFit/>
            </a:bodyPr>
            <a:lstStyle/>
            <a:p>
              <a:pPr algn="ctr">
                <a:lnSpc>
                  <a:spcPct val="150000"/>
                </a:lnSpc>
              </a:pPr>
              <a:r>
                <a:rPr lang="en-US" sz="3600" smtClean="0">
                  <a:solidFill>
                    <a:schemeClr val="bg1"/>
                  </a:solidFill>
                  <a:latin typeface="Arial" pitchFamily="34" charset="0"/>
                  <a:cs typeface="Arial" pitchFamily="34" charset="0"/>
                </a:rPr>
                <a:t>Học bổng, học phí</a:t>
              </a:r>
              <a:endParaRPr lang="en-US" sz="3600">
                <a:solidFill>
                  <a:schemeClr val="bg1"/>
                </a:solidFill>
                <a:latin typeface="Arial" pitchFamily="34" charset="0"/>
                <a:cs typeface="Arial" pitchFamily="34" charset="0"/>
              </a:endParaRPr>
            </a:p>
          </p:txBody>
        </p:sp>
      </p:grpSp>
      <p:grpSp>
        <p:nvGrpSpPr>
          <p:cNvPr id="44" name="Group 43"/>
          <p:cNvGrpSpPr/>
          <p:nvPr/>
        </p:nvGrpSpPr>
        <p:grpSpPr>
          <a:xfrm>
            <a:off x="12725400" y="5890545"/>
            <a:ext cx="3611533" cy="2755847"/>
            <a:chOff x="1066800" y="2933700"/>
            <a:chExt cx="4800600" cy="4648200"/>
          </a:xfrm>
        </p:grpSpPr>
        <p:sp>
          <p:nvSpPr>
            <p:cNvPr id="45" name="Rectangle 44"/>
            <p:cNvSpPr/>
            <p:nvPr/>
          </p:nvSpPr>
          <p:spPr>
            <a:xfrm>
              <a:off x="1066800" y="2933700"/>
              <a:ext cx="4495800" cy="4395252"/>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219200" y="3086100"/>
              <a:ext cx="4648200" cy="4495800"/>
            </a:xfrm>
            <a:prstGeom prst="rect">
              <a:avLst/>
            </a:prstGeom>
            <a:solidFill>
              <a:schemeClr val="accent5">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524001" y="3299295"/>
              <a:ext cx="4038600" cy="2797944"/>
            </a:xfrm>
            <a:prstGeom prst="rect">
              <a:avLst/>
            </a:prstGeom>
          </p:spPr>
          <p:txBody>
            <a:bodyPr wrap="square">
              <a:spAutoFit/>
            </a:bodyPr>
            <a:lstStyle/>
            <a:p>
              <a:pPr algn="ctr">
                <a:lnSpc>
                  <a:spcPct val="150000"/>
                </a:lnSpc>
              </a:pPr>
              <a:r>
                <a:rPr lang="en-US" sz="3600" smtClean="0">
                  <a:solidFill>
                    <a:schemeClr val="bg1"/>
                  </a:solidFill>
                  <a:latin typeface="Arial" pitchFamily="34" charset="0"/>
                  <a:cs typeface="Arial" pitchFamily="34" charset="0"/>
                </a:rPr>
                <a:t>Điều kiện tuyển sinh</a:t>
              </a:r>
              <a:endParaRPr lang="en-US" sz="3600">
                <a:solidFill>
                  <a:schemeClr val="bg1"/>
                </a:solidFill>
                <a:latin typeface="Arial" pitchFamily="34" charset="0"/>
                <a:cs typeface="Arial" pitchFamily="34" charset="0"/>
              </a:endParaRPr>
            </a:p>
          </p:txBody>
        </p:sp>
      </p:grpSp>
    </p:spTree>
    <p:extLst>
      <p:ext uri="{BB962C8B-B14F-4D97-AF65-F5344CB8AC3E}">
        <p14:creationId xmlns:p14="http://schemas.microsoft.com/office/powerpoint/2010/main" val="10545680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Vertical)">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barn(inVertical)">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barn(inVertical)">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barn(inVertical)">
                                      <p:cBhvr>
                                        <p:cTn id="4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6700"/>
            <a:ext cx="17830800" cy="982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228600" y="266700"/>
            <a:ext cx="0" cy="98298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28600" y="266700"/>
            <a:ext cx="17826789"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8600" y="10082463"/>
            <a:ext cx="178308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055389" y="266700"/>
            <a:ext cx="0" cy="981576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3" name="Pentagon 2"/>
          <p:cNvSpPr/>
          <p:nvPr/>
        </p:nvSpPr>
        <p:spPr>
          <a:xfrm>
            <a:off x="228600" y="571500"/>
            <a:ext cx="2895600" cy="893654"/>
          </a:xfrm>
          <a:prstGeom prst="homePlat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 pitchFamily="34" charset="0"/>
                <a:cs typeface="Arial" pitchFamily="34" charset="0"/>
              </a:rPr>
              <a:t>Kết luận:</a:t>
            </a:r>
            <a:endParaRPr lang="en-US" sz="3600" b="1">
              <a:latin typeface="Arial" pitchFamily="34" charset="0"/>
              <a:cs typeface="Arial" pitchFamily="34" charset="0"/>
            </a:endParaRPr>
          </a:p>
        </p:txBody>
      </p:sp>
      <p:pic>
        <p:nvPicPr>
          <p:cNvPr id="33" name="Picture 4"/>
          <p:cNvPicPr>
            <a:picLocks noChangeAspect="1"/>
          </p:cNvPicPr>
          <p:nvPr/>
        </p:nvPicPr>
        <p:blipFill>
          <a:blip r:embed="rId3"/>
          <a:srcRect/>
          <a:stretch>
            <a:fillRect/>
          </a:stretch>
        </p:blipFill>
        <p:spPr>
          <a:xfrm>
            <a:off x="3991087" y="8912168"/>
            <a:ext cx="5787984" cy="1202015"/>
          </a:xfrm>
          <a:prstGeom prst="rect">
            <a:avLst/>
          </a:prstGeom>
        </p:spPr>
      </p:pic>
      <p:pic>
        <p:nvPicPr>
          <p:cNvPr id="34" name="Picture 4"/>
          <p:cNvPicPr>
            <a:picLocks noChangeAspect="1"/>
          </p:cNvPicPr>
          <p:nvPr/>
        </p:nvPicPr>
        <p:blipFill>
          <a:blip r:embed="rId3"/>
          <a:srcRect/>
          <a:stretch>
            <a:fillRect/>
          </a:stretch>
        </p:blipFill>
        <p:spPr>
          <a:xfrm>
            <a:off x="9525001" y="8652459"/>
            <a:ext cx="5791200" cy="1202683"/>
          </a:xfrm>
          <a:prstGeom prst="rect">
            <a:avLst/>
          </a:prstGeom>
        </p:spPr>
      </p:pic>
      <p:pic>
        <p:nvPicPr>
          <p:cNvPr id="35" name="Picture 4"/>
          <p:cNvPicPr>
            <a:picLocks noChangeAspect="1"/>
          </p:cNvPicPr>
          <p:nvPr/>
        </p:nvPicPr>
        <p:blipFill>
          <a:blip r:embed="rId3"/>
          <a:srcRect/>
          <a:stretch>
            <a:fillRect/>
          </a:stretch>
        </p:blipFill>
        <p:spPr>
          <a:xfrm>
            <a:off x="14816314" y="8471630"/>
            <a:ext cx="6486172" cy="1358841"/>
          </a:xfrm>
          <a:prstGeom prst="rect">
            <a:avLst/>
          </a:prstGeom>
        </p:spPr>
      </p:pic>
      <p:grpSp>
        <p:nvGrpSpPr>
          <p:cNvPr id="32" name="Group 31"/>
          <p:cNvGrpSpPr/>
          <p:nvPr/>
        </p:nvGrpSpPr>
        <p:grpSpPr>
          <a:xfrm>
            <a:off x="609600" y="1881494"/>
            <a:ext cx="8532394" cy="5624206"/>
            <a:chOff x="665571" y="1943100"/>
            <a:chExt cx="5963829" cy="3429000"/>
          </a:xfrm>
        </p:grpSpPr>
        <p:sp>
          <p:nvSpPr>
            <p:cNvPr id="36" name="Parallelogram 35"/>
            <p:cNvSpPr/>
            <p:nvPr/>
          </p:nvSpPr>
          <p:spPr>
            <a:xfrm flipV="1">
              <a:off x="665571" y="2356321"/>
              <a:ext cx="5961950" cy="2602557"/>
            </a:xfrm>
            <a:prstGeom prst="parallelogram">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arallelogram 36"/>
            <p:cNvSpPr/>
            <p:nvPr/>
          </p:nvSpPr>
          <p:spPr>
            <a:xfrm>
              <a:off x="667450" y="1943100"/>
              <a:ext cx="5961950" cy="3429000"/>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480238" y="2085634"/>
              <a:ext cx="4373970" cy="2927294"/>
            </a:xfrm>
            <a:prstGeom prst="rect">
              <a:avLst/>
            </a:prstGeom>
            <a:noFill/>
          </p:spPr>
          <p:txBody>
            <a:bodyPr wrap="square" rtlCol="0">
              <a:spAutoFit/>
            </a:bodyPr>
            <a:lstStyle/>
            <a:p>
              <a:pPr algn="ctr">
                <a:lnSpc>
                  <a:spcPct val="150000"/>
                </a:lnSpc>
              </a:pPr>
              <a:r>
                <a:rPr lang="vi-VN" sz="3400">
                  <a:latin typeface="Arial" pitchFamily="34" charset="0"/>
                  <a:cs typeface="Arial" pitchFamily="34" charset="0"/>
                </a:rPr>
                <a:t>Hiện nay có rất nhiều trường đào tạo nghề. Mỗi trường đều có những thông tin cơ bản khác nhau về ngành nghề đào tạo, điều kiện tuyển sinh, học tập sinh hoạt, học bổng…</a:t>
              </a:r>
              <a:endParaRPr lang="en-US" sz="3400">
                <a:latin typeface="Arial" pitchFamily="34" charset="0"/>
                <a:cs typeface="Arial" pitchFamily="34" charset="0"/>
              </a:endParaRPr>
            </a:p>
          </p:txBody>
        </p:sp>
      </p:grpSp>
      <p:grpSp>
        <p:nvGrpSpPr>
          <p:cNvPr id="39" name="Group 38"/>
          <p:cNvGrpSpPr/>
          <p:nvPr/>
        </p:nvGrpSpPr>
        <p:grpSpPr>
          <a:xfrm>
            <a:off x="9294394" y="3028253"/>
            <a:ext cx="8532394" cy="5624206"/>
            <a:chOff x="665571" y="1943100"/>
            <a:chExt cx="5963829" cy="3429000"/>
          </a:xfrm>
        </p:grpSpPr>
        <p:sp>
          <p:nvSpPr>
            <p:cNvPr id="40" name="Parallelogram 39"/>
            <p:cNvSpPr/>
            <p:nvPr/>
          </p:nvSpPr>
          <p:spPr>
            <a:xfrm flipV="1">
              <a:off x="665571" y="2356321"/>
              <a:ext cx="5961950" cy="2602557"/>
            </a:xfrm>
            <a:prstGeom prst="parallelogram">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a:off x="667450" y="1943100"/>
              <a:ext cx="5961950" cy="3429000"/>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1625671" y="2063331"/>
              <a:ext cx="4415417" cy="2927294"/>
            </a:xfrm>
            <a:prstGeom prst="rect">
              <a:avLst/>
            </a:prstGeom>
            <a:noFill/>
          </p:spPr>
          <p:txBody>
            <a:bodyPr wrap="square" rtlCol="0">
              <a:spAutoFit/>
            </a:bodyPr>
            <a:lstStyle/>
            <a:p>
              <a:pPr algn="ctr">
                <a:lnSpc>
                  <a:spcPct val="150000"/>
                </a:lnSpc>
              </a:pPr>
              <a:r>
                <a:rPr lang="vi-VN" sz="3400">
                  <a:latin typeface="Arial" pitchFamily="34" charset="0"/>
                  <a:cs typeface="Arial" pitchFamily="34" charset="0"/>
                </a:rPr>
                <a:t>Việc thu thập, tìm kiếm được các thông tin về trường giúp chúng ta có cơ sở vững chắc để lựa chọn nơi đào tào nghề phù hợp với mong muốn của bản thân và gia đình.</a:t>
              </a:r>
              <a:endParaRPr lang="en-US" sz="3400">
                <a:latin typeface="Arial" pitchFamily="34" charset="0"/>
                <a:cs typeface="Arial" pitchFamily="34" charset="0"/>
              </a:endParaRPr>
            </a:p>
          </p:txBody>
        </p:sp>
      </p:grpSp>
    </p:spTree>
    <p:extLst>
      <p:ext uri="{BB962C8B-B14F-4D97-AF65-F5344CB8AC3E}">
        <p14:creationId xmlns:p14="http://schemas.microsoft.com/office/powerpoint/2010/main" val="1759670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arn(inVertical)">
                                      <p:cBhvr>
                                        <p:cTn id="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6700"/>
            <a:ext cx="17830800" cy="982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oup 3"/>
          <p:cNvGrpSpPr/>
          <p:nvPr/>
        </p:nvGrpSpPr>
        <p:grpSpPr>
          <a:xfrm>
            <a:off x="10058400" y="3238500"/>
            <a:ext cx="7772400" cy="5092035"/>
            <a:chOff x="-30480" y="-10795"/>
            <a:chExt cx="8990108" cy="6789381"/>
          </a:xfrm>
        </p:grpSpPr>
        <p:sp>
          <p:nvSpPr>
            <p:cNvPr id="24" name="TextBox 4"/>
            <p:cNvSpPr txBox="1"/>
            <p:nvPr/>
          </p:nvSpPr>
          <p:spPr>
            <a:xfrm>
              <a:off x="0" y="1884680"/>
              <a:ext cx="8949468" cy="581356"/>
            </a:xfrm>
            <a:prstGeom prst="rect">
              <a:avLst/>
            </a:prstGeom>
          </p:spPr>
          <p:txBody>
            <a:bodyPr lIns="0" tIns="0" rIns="0" bIns="0" rtlCol="0" anchor="t">
              <a:spAutoFit/>
            </a:bodyPr>
            <a:lstStyle/>
            <a:p>
              <a:pPr marL="396240" lvl="1" indent="-198120">
                <a:lnSpc>
                  <a:spcPts val="3359"/>
                </a:lnSpc>
                <a:buFont typeface="Arial"/>
                <a:buChar char="•"/>
              </a:pPr>
              <a:r>
                <a:rPr lang="en-US" sz="3600" smtClean="0">
                  <a:solidFill>
                    <a:srgbClr val="586603"/>
                  </a:solidFill>
                  <a:latin typeface="Arial" pitchFamily="34" charset="0"/>
                  <a:cs typeface="Arial" pitchFamily="34" charset="0"/>
                </a:rPr>
                <a:t> Xem lại nội dung đã học</a:t>
              </a:r>
              <a:endParaRPr lang="en-US" sz="3600">
                <a:solidFill>
                  <a:srgbClr val="586603"/>
                </a:solidFill>
                <a:latin typeface="Arial" pitchFamily="34" charset="0"/>
                <a:cs typeface="Arial" pitchFamily="34" charset="0"/>
              </a:endParaRPr>
            </a:p>
          </p:txBody>
        </p:sp>
        <p:sp>
          <p:nvSpPr>
            <p:cNvPr id="25" name="TextBox 5"/>
            <p:cNvSpPr txBox="1"/>
            <p:nvPr/>
          </p:nvSpPr>
          <p:spPr>
            <a:xfrm>
              <a:off x="-30480" y="2900601"/>
              <a:ext cx="8949468" cy="3323987"/>
            </a:xfrm>
            <a:prstGeom prst="rect">
              <a:avLst/>
            </a:prstGeom>
          </p:spPr>
          <p:txBody>
            <a:bodyPr lIns="0" tIns="0" rIns="0" bIns="0" rtlCol="0" anchor="t">
              <a:spAutoFit/>
            </a:bodyPr>
            <a:lstStyle/>
            <a:p>
              <a:pPr marL="396240" lvl="1" indent="-198120">
                <a:lnSpc>
                  <a:spcPct val="150000"/>
                </a:lnSpc>
                <a:buFont typeface="Arial"/>
                <a:buChar char="•"/>
              </a:pPr>
              <a:r>
                <a:rPr lang="en-US" sz="3600" smtClean="0">
                  <a:solidFill>
                    <a:srgbClr val="586603"/>
                  </a:solidFill>
                  <a:latin typeface="Arial" pitchFamily="34" charset="0"/>
                  <a:cs typeface="Arial" pitchFamily="34" charset="0"/>
                </a:rPr>
                <a:t> Rèn luyện, học tập tốt</a:t>
              </a:r>
              <a:r>
                <a:rPr lang="vi-VN" sz="3600">
                  <a:solidFill>
                    <a:srgbClr val="586603"/>
                  </a:solidFill>
                  <a:latin typeface="Arial" pitchFamily="34" charset="0"/>
                  <a:cs typeface="Arial" pitchFamily="34" charset="0"/>
                </a:rPr>
                <a:t> </a:t>
              </a:r>
              <a:r>
                <a:rPr lang="vi-VN" sz="3600" smtClean="0">
                  <a:solidFill>
                    <a:srgbClr val="586603"/>
                  </a:solidFill>
                  <a:latin typeface="Arial" pitchFamily="34" charset="0"/>
                  <a:cs typeface="Arial" pitchFamily="34" charset="0"/>
                </a:rPr>
                <a:t>và xác định nhóm nghề phù hợp bản thân.</a:t>
              </a:r>
              <a:r>
                <a:rPr lang="en-US" sz="3600" smtClean="0">
                  <a:solidFill>
                    <a:srgbClr val="586603"/>
                  </a:solidFill>
                  <a:latin typeface="Arial" pitchFamily="34" charset="0"/>
                  <a:cs typeface="Arial" pitchFamily="34" charset="0"/>
                </a:rPr>
                <a:t>.</a:t>
              </a:r>
              <a:endParaRPr lang="en-US" sz="3600">
                <a:solidFill>
                  <a:srgbClr val="586603"/>
                </a:solidFill>
                <a:latin typeface="Arial" pitchFamily="34" charset="0"/>
                <a:cs typeface="Arial" pitchFamily="34" charset="0"/>
              </a:endParaRPr>
            </a:p>
          </p:txBody>
        </p:sp>
        <p:sp>
          <p:nvSpPr>
            <p:cNvPr id="26" name="TextBox 6"/>
            <p:cNvSpPr txBox="1"/>
            <p:nvPr/>
          </p:nvSpPr>
          <p:spPr>
            <a:xfrm>
              <a:off x="-1" y="5670590"/>
              <a:ext cx="8949468" cy="1107996"/>
            </a:xfrm>
            <a:prstGeom prst="rect">
              <a:avLst/>
            </a:prstGeom>
          </p:spPr>
          <p:txBody>
            <a:bodyPr lIns="0" tIns="0" rIns="0" bIns="0" rtlCol="0" anchor="t">
              <a:spAutoFit/>
            </a:bodyPr>
            <a:lstStyle/>
            <a:p>
              <a:pPr marL="396240" lvl="1" indent="-198120">
                <a:lnSpc>
                  <a:spcPct val="150000"/>
                </a:lnSpc>
                <a:buFont typeface="Arial"/>
                <a:buChar char="•"/>
              </a:pPr>
              <a:r>
                <a:rPr lang="en-US" sz="3600" smtClean="0">
                  <a:solidFill>
                    <a:srgbClr val="586603"/>
                  </a:solidFill>
                  <a:latin typeface="Arial" pitchFamily="34" charset="0"/>
                  <a:cs typeface="Arial" pitchFamily="34" charset="0"/>
                </a:rPr>
                <a:t> Xem trước HĐ 5, 6, 7 chủ đề 11</a:t>
              </a:r>
              <a:endParaRPr lang="en-US" sz="3600">
                <a:solidFill>
                  <a:srgbClr val="586603"/>
                </a:solidFill>
                <a:latin typeface="Arial" pitchFamily="34" charset="0"/>
                <a:cs typeface="Arial" pitchFamily="34" charset="0"/>
              </a:endParaRPr>
            </a:p>
          </p:txBody>
        </p:sp>
        <p:sp>
          <p:nvSpPr>
            <p:cNvPr id="27" name="TextBox 7"/>
            <p:cNvSpPr txBox="1"/>
            <p:nvPr/>
          </p:nvSpPr>
          <p:spPr>
            <a:xfrm>
              <a:off x="0" y="-10795"/>
              <a:ext cx="8949468" cy="1082263"/>
            </a:xfrm>
            <a:prstGeom prst="rect">
              <a:avLst/>
            </a:prstGeom>
          </p:spPr>
          <p:txBody>
            <a:bodyPr lIns="0" tIns="0" rIns="0" bIns="0" rtlCol="0" anchor="t">
              <a:spAutoFit/>
            </a:bodyPr>
            <a:lstStyle/>
            <a:p>
              <a:pPr>
                <a:lnSpc>
                  <a:spcPts val="6839"/>
                </a:lnSpc>
              </a:pPr>
              <a:r>
                <a:rPr lang="en-US" sz="5400" b="1" spc="-96" smtClean="0">
                  <a:solidFill>
                    <a:srgbClr val="586603"/>
                  </a:solidFill>
                  <a:latin typeface="Arial" pitchFamily="34" charset="0"/>
                  <a:cs typeface="Arial" pitchFamily="34" charset="0"/>
                </a:rPr>
                <a:t>Hướng dẫn về nhà</a:t>
              </a:r>
              <a:endParaRPr lang="en-US" sz="5400" b="1" spc="-96">
                <a:solidFill>
                  <a:srgbClr val="586603"/>
                </a:solidFill>
                <a:latin typeface="Arial" pitchFamily="34" charset="0"/>
                <a:cs typeface="Arial" pitchFamily="34" charset="0"/>
              </a:endParaRPr>
            </a:p>
          </p:txBody>
        </p:sp>
        <p:sp>
          <p:nvSpPr>
            <p:cNvPr id="28" name="AutoShape 8"/>
            <p:cNvSpPr/>
            <p:nvPr/>
          </p:nvSpPr>
          <p:spPr>
            <a:xfrm>
              <a:off x="10160" y="1376602"/>
              <a:ext cx="8949468" cy="23179"/>
            </a:xfrm>
            <a:prstGeom prst="rect">
              <a:avLst/>
            </a:prstGeom>
            <a:solidFill>
              <a:srgbClr val="C7CDBE"/>
            </a:solidFill>
          </p:spPr>
        </p:sp>
      </p:grpSp>
      <p:pic>
        <p:nvPicPr>
          <p:cNvPr id="29"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057400" y="1382599"/>
            <a:ext cx="7238999" cy="6991029"/>
          </a:xfrm>
          <a:prstGeom prst="rect">
            <a:avLst/>
          </a:prstGeom>
        </p:spPr>
      </p:pic>
    </p:spTree>
    <p:extLst>
      <p:ext uri="{BB962C8B-B14F-4D97-AF65-F5344CB8AC3E}">
        <p14:creationId xmlns:p14="http://schemas.microsoft.com/office/powerpoint/2010/main" val="19373250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22" presetClass="entr" presetSubtype="4"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6700"/>
            <a:ext cx="17830800" cy="982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228600" y="266700"/>
            <a:ext cx="0" cy="98298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28600" y="266700"/>
            <a:ext cx="17826789"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8600" y="10082463"/>
            <a:ext cx="178308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055389" y="266700"/>
            <a:ext cx="0" cy="981576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pic>
        <p:nvPicPr>
          <p:cNvPr id="19" name="Picture 7"/>
          <p:cNvPicPr>
            <a:picLocks noChangeAspect="1"/>
          </p:cNvPicPr>
          <p:nvPr/>
        </p:nvPicPr>
        <p:blipFill>
          <a:blip r:embed="rId3"/>
          <a:srcRect/>
          <a:stretch>
            <a:fillRect/>
          </a:stretch>
        </p:blipFill>
        <p:spPr>
          <a:xfrm>
            <a:off x="3352800" y="298174"/>
            <a:ext cx="12801600" cy="9837215"/>
          </a:xfrm>
          <a:prstGeom prst="rect">
            <a:avLst/>
          </a:prstGeom>
        </p:spPr>
      </p:pic>
      <p:sp>
        <p:nvSpPr>
          <p:cNvPr id="2" name="TextBox 1"/>
          <p:cNvSpPr txBox="1"/>
          <p:nvPr/>
        </p:nvSpPr>
        <p:spPr>
          <a:xfrm>
            <a:off x="6172200" y="3338971"/>
            <a:ext cx="6934200" cy="4154984"/>
          </a:xfrm>
          <a:prstGeom prst="rect">
            <a:avLst/>
          </a:prstGeom>
          <a:noFill/>
        </p:spPr>
        <p:txBody>
          <a:bodyPr wrap="square" rtlCol="0">
            <a:spAutoFit/>
          </a:bodyPr>
          <a:lstStyle/>
          <a:p>
            <a:pPr algn="ctr">
              <a:lnSpc>
                <a:spcPct val="200000"/>
              </a:lnSpc>
            </a:pPr>
            <a:r>
              <a:rPr lang="en-US" sz="4400" b="1" smtClean="0">
                <a:solidFill>
                  <a:schemeClr val="accent5">
                    <a:lumMod val="50000"/>
                  </a:schemeClr>
                </a:solidFill>
                <a:latin typeface="Arial" pitchFamily="34" charset="0"/>
                <a:cs typeface="Arial" pitchFamily="34" charset="0"/>
              </a:rPr>
              <a:t>CẢM ƠN CÁC EM ĐÃ THEO DÕI BÀI GIẢNG NGÀY HÔM NÀY!</a:t>
            </a:r>
            <a:endParaRPr lang="en-US" sz="4400" b="1">
              <a:solidFill>
                <a:schemeClr val="accent5">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19373250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589" y="266700"/>
            <a:ext cx="17830800" cy="982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228600" y="266700"/>
            <a:ext cx="0" cy="98298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28600" y="266700"/>
            <a:ext cx="17826789"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8600" y="10082463"/>
            <a:ext cx="178308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055389" y="266700"/>
            <a:ext cx="0" cy="981576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57200" y="647700"/>
            <a:ext cx="4699552" cy="990600"/>
            <a:chOff x="482048" y="447261"/>
            <a:chExt cx="4699552" cy="990600"/>
          </a:xfrm>
        </p:grpSpPr>
        <p:sp>
          <p:nvSpPr>
            <p:cNvPr id="2" name="Flowchart: Delay 1"/>
            <p:cNvSpPr/>
            <p:nvPr/>
          </p:nvSpPr>
          <p:spPr>
            <a:xfrm flipH="1">
              <a:off x="482048" y="447261"/>
              <a:ext cx="990600" cy="990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 pitchFamily="34" charset="0"/>
                  <a:cs typeface="Arial" pitchFamily="34" charset="0"/>
                </a:rPr>
                <a:t>HĐ</a:t>
              </a:r>
              <a:endParaRPr lang="en-US" sz="3600" b="1">
                <a:latin typeface="Arial" pitchFamily="34" charset="0"/>
                <a:cs typeface="Arial" pitchFamily="34" charset="0"/>
              </a:endParaRPr>
            </a:p>
          </p:txBody>
        </p:sp>
        <p:sp>
          <p:nvSpPr>
            <p:cNvPr id="3" name="Rectangle 2"/>
            <p:cNvSpPr/>
            <p:nvPr/>
          </p:nvSpPr>
          <p:spPr>
            <a:xfrm>
              <a:off x="1472648" y="447261"/>
              <a:ext cx="3708952" cy="990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 pitchFamily="34" charset="0"/>
                  <a:cs typeface="Arial" pitchFamily="34" charset="0"/>
                </a:rPr>
                <a:t>KHỞI ĐỘNG</a:t>
              </a:r>
              <a:endParaRPr lang="en-US" sz="3600" b="1">
                <a:latin typeface="Arial" pitchFamily="34" charset="0"/>
                <a:cs typeface="Arial" pitchFamily="34" charset="0"/>
              </a:endParaRPr>
            </a:p>
          </p:txBody>
        </p:sp>
      </p:grpSp>
      <p:sp>
        <p:nvSpPr>
          <p:cNvPr id="4" name="Rounded Rectangle 3"/>
          <p:cNvSpPr/>
          <p:nvPr/>
        </p:nvSpPr>
        <p:spPr>
          <a:xfrm>
            <a:off x="748321" y="2247900"/>
            <a:ext cx="2553955" cy="1043384"/>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 pitchFamily="34" charset="0"/>
                <a:cs typeface="Arial" pitchFamily="34" charset="0"/>
              </a:rPr>
              <a:t>Câu hỏi 2</a:t>
            </a:r>
            <a:endParaRPr lang="en-US" sz="3600" b="1">
              <a:latin typeface="Arial" pitchFamily="34" charset="0"/>
              <a:cs typeface="Arial" pitchFamily="34" charset="0"/>
            </a:endParaRPr>
          </a:p>
        </p:txBody>
      </p:sp>
      <p:grpSp>
        <p:nvGrpSpPr>
          <p:cNvPr id="9" name="Group 8"/>
          <p:cNvGrpSpPr/>
          <p:nvPr/>
        </p:nvGrpSpPr>
        <p:grpSpPr>
          <a:xfrm>
            <a:off x="3810504" y="2242675"/>
            <a:ext cx="12953494" cy="1048615"/>
            <a:chOff x="762000" y="2853762"/>
            <a:chExt cx="11786135" cy="749524"/>
          </a:xfrm>
        </p:grpSpPr>
        <p:sp>
          <p:nvSpPr>
            <p:cNvPr id="5" name="Snip Single Corner Rectangle 4"/>
            <p:cNvSpPr/>
            <p:nvPr/>
          </p:nvSpPr>
          <p:spPr>
            <a:xfrm>
              <a:off x="762000" y="2857500"/>
              <a:ext cx="11439471" cy="745786"/>
            </a:xfrm>
            <a:prstGeom prst="snip1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07163" y="2853762"/>
              <a:ext cx="11540972" cy="659973"/>
            </a:xfrm>
            <a:prstGeom prst="rect">
              <a:avLst/>
            </a:prstGeom>
          </p:spPr>
          <p:txBody>
            <a:bodyPr wrap="square">
              <a:spAutoFit/>
            </a:bodyPr>
            <a:lstStyle/>
            <a:p>
              <a:pPr algn="just">
                <a:lnSpc>
                  <a:spcPct val="150000"/>
                </a:lnSpc>
              </a:pPr>
              <a:r>
                <a:rPr lang="vi-VN" sz="3600" i="1"/>
                <a:t>Hãy kể tên những nghề </a:t>
              </a:r>
              <a:r>
                <a:rPr lang="en-US" sz="3600" i="1" smtClean="0">
                  <a:latin typeface="Arial" pitchFamily="34" charset="0"/>
                  <a:cs typeface="Arial" pitchFamily="34" charset="0"/>
                </a:rPr>
                <a:t>liên quan đến lĩnh vực</a:t>
              </a:r>
              <a:r>
                <a:rPr lang="vi-VN" sz="3600" i="1" smtClean="0">
                  <a:latin typeface="Arial" pitchFamily="34" charset="0"/>
                  <a:cs typeface="Arial" pitchFamily="34" charset="0"/>
                </a:rPr>
                <a:t> </a:t>
              </a:r>
              <a:r>
                <a:rPr lang="vi-VN" sz="3600" i="1"/>
                <a:t>nghệ thuật? </a:t>
              </a:r>
              <a:endParaRPr lang="en-US" sz="3600" i="1">
                <a:latin typeface="Arial" pitchFamily="34" charset="0"/>
                <a:cs typeface="Arial" pitchFamily="34" charset="0"/>
              </a:endParaRPr>
            </a:p>
          </p:txBody>
        </p:sp>
      </p:grpSp>
      <p:grpSp>
        <p:nvGrpSpPr>
          <p:cNvPr id="15" name="Group 14"/>
          <p:cNvGrpSpPr/>
          <p:nvPr/>
        </p:nvGrpSpPr>
        <p:grpSpPr>
          <a:xfrm>
            <a:off x="5789943" y="569258"/>
            <a:ext cx="6041942" cy="1066801"/>
            <a:chOff x="762002" y="2857499"/>
            <a:chExt cx="5225018" cy="1066801"/>
          </a:xfrm>
        </p:grpSpPr>
        <p:sp>
          <p:nvSpPr>
            <p:cNvPr id="16" name="Snip Single Corner Rectangle 15"/>
            <p:cNvSpPr/>
            <p:nvPr/>
          </p:nvSpPr>
          <p:spPr>
            <a:xfrm>
              <a:off x="762002" y="2857499"/>
              <a:ext cx="5225018" cy="1066801"/>
            </a:xfrm>
            <a:prstGeom prst="snip1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07165" y="2919442"/>
              <a:ext cx="4979855" cy="923330"/>
            </a:xfrm>
            <a:prstGeom prst="rect">
              <a:avLst/>
            </a:prstGeom>
          </p:spPr>
          <p:txBody>
            <a:bodyPr wrap="square">
              <a:spAutoFit/>
            </a:bodyPr>
            <a:lstStyle/>
            <a:p>
              <a:pPr algn="just">
                <a:lnSpc>
                  <a:spcPct val="150000"/>
                </a:lnSpc>
              </a:pPr>
              <a:r>
                <a:rPr lang="en-US" sz="3600" b="1" smtClean="0">
                  <a:latin typeface="Arial" pitchFamily="34" charset="0"/>
                  <a:cs typeface="Arial" pitchFamily="34" charset="0"/>
                </a:rPr>
                <a:t>TRÒ CHƠI “THÁCH ĐỐ”</a:t>
              </a:r>
              <a:endParaRPr lang="en-US" sz="3600" b="1" i="1">
                <a:latin typeface="Arial" pitchFamily="34" charset="0"/>
                <a:cs typeface="Arial" pitchFamily="34" charset="0"/>
              </a:endParaRPr>
            </a:p>
          </p:txBody>
        </p:sp>
      </p:grpSp>
      <p:pic>
        <p:nvPicPr>
          <p:cNvPr id="19" name="Picture 18"/>
          <p:cNvPicPr>
            <a:picLocks noChangeAspect="1"/>
          </p:cNvPicPr>
          <p:nvPr/>
        </p:nvPicPr>
        <p:blipFill>
          <a:blip r:embed="rId3">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6"/>
              </a:ext>
            </a:extLst>
          </a:blip>
          <a:srcRect/>
          <a:stretch>
            <a:fillRect/>
          </a:stretch>
        </p:blipFill>
        <p:spPr>
          <a:xfrm>
            <a:off x="3326091" y="3775790"/>
            <a:ext cx="6122710" cy="6248401"/>
          </a:xfrm>
          <a:prstGeom prst="rect">
            <a:avLst/>
          </a:prstGeom>
        </p:spPr>
      </p:pic>
      <p:grpSp>
        <p:nvGrpSpPr>
          <p:cNvPr id="21" name="Group 20"/>
          <p:cNvGrpSpPr/>
          <p:nvPr/>
        </p:nvGrpSpPr>
        <p:grpSpPr>
          <a:xfrm>
            <a:off x="9922441" y="4463518"/>
            <a:ext cx="7734049" cy="4904319"/>
            <a:chOff x="10440657" y="4114768"/>
            <a:chExt cx="7734049" cy="4904319"/>
          </a:xfrm>
        </p:grpSpPr>
        <p:sp>
          <p:nvSpPr>
            <p:cNvPr id="18" name="Cloud 17"/>
            <p:cNvSpPr/>
            <p:nvPr/>
          </p:nvSpPr>
          <p:spPr>
            <a:xfrm>
              <a:off x="10440657" y="4114768"/>
              <a:ext cx="7734049" cy="4904319"/>
            </a:xfrm>
            <a:prstGeom prst="clou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0" name="Rectangle 19"/>
            <p:cNvSpPr/>
            <p:nvPr/>
          </p:nvSpPr>
          <p:spPr>
            <a:xfrm>
              <a:off x="11159824" y="4828087"/>
              <a:ext cx="6400800" cy="3416320"/>
            </a:xfrm>
            <a:prstGeom prst="rect">
              <a:avLst/>
            </a:prstGeom>
          </p:spPr>
          <p:txBody>
            <a:bodyPr wrap="square">
              <a:spAutoFit/>
            </a:bodyPr>
            <a:lstStyle/>
            <a:p>
              <a:pPr algn="ctr">
                <a:lnSpc>
                  <a:spcPct val="150000"/>
                </a:lnSpc>
              </a:pPr>
              <a:r>
                <a:rPr lang="en-US" sz="3600" b="1" u="sng" smtClean="0">
                  <a:latin typeface="Arial" pitchFamily="34" charset="0"/>
                  <a:cs typeface="Arial" pitchFamily="34" charset="0"/>
                </a:rPr>
                <a:t>Gợi ý</a:t>
              </a:r>
              <a:r>
                <a:rPr lang="en-US" sz="3600" smtClean="0">
                  <a:latin typeface="Arial" pitchFamily="34" charset="0"/>
                  <a:cs typeface="Arial" pitchFamily="34" charset="0"/>
                </a:rPr>
                <a:t>: </a:t>
              </a:r>
              <a:r>
                <a:rPr lang="vi-VN" sz="3600">
                  <a:latin typeface="Arial" pitchFamily="34" charset="0"/>
                  <a:cs typeface="Arial" pitchFamily="34" charset="0"/>
                </a:rPr>
                <a:t>diễn viên điện ảnh, diễn viên sân khấu, đạo diễn, biên kịch, quay phim, nhiếp ảnh, thiết kế sân khấu…</a:t>
              </a:r>
              <a:endParaRPr lang="en-US" sz="3600">
                <a:latin typeface="Arial" pitchFamily="34" charset="0"/>
                <a:cs typeface="Arial" pitchFamily="34" charset="0"/>
              </a:endParaRPr>
            </a:p>
          </p:txBody>
        </p:sp>
      </p:grpSp>
    </p:spTree>
    <p:extLst>
      <p:ext uri="{BB962C8B-B14F-4D97-AF65-F5344CB8AC3E}">
        <p14:creationId xmlns:p14="http://schemas.microsoft.com/office/powerpoint/2010/main" val="20155907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589" y="266700"/>
            <a:ext cx="17830800" cy="982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228600" y="266700"/>
            <a:ext cx="0" cy="98298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28600" y="266700"/>
            <a:ext cx="17826789"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8600" y="10082463"/>
            <a:ext cx="178308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055389" y="266700"/>
            <a:ext cx="0" cy="981576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57200" y="647700"/>
            <a:ext cx="4699552" cy="990600"/>
            <a:chOff x="482048" y="447261"/>
            <a:chExt cx="4699552" cy="990600"/>
          </a:xfrm>
        </p:grpSpPr>
        <p:sp>
          <p:nvSpPr>
            <p:cNvPr id="2" name="Flowchart: Delay 1"/>
            <p:cNvSpPr/>
            <p:nvPr/>
          </p:nvSpPr>
          <p:spPr>
            <a:xfrm flipH="1">
              <a:off x="482048" y="447261"/>
              <a:ext cx="990600" cy="990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 pitchFamily="34" charset="0"/>
                  <a:cs typeface="Arial" pitchFamily="34" charset="0"/>
                </a:rPr>
                <a:t>HĐ</a:t>
              </a:r>
              <a:endParaRPr lang="en-US" sz="3600" b="1">
                <a:latin typeface="Arial" pitchFamily="34" charset="0"/>
                <a:cs typeface="Arial" pitchFamily="34" charset="0"/>
              </a:endParaRPr>
            </a:p>
          </p:txBody>
        </p:sp>
        <p:sp>
          <p:nvSpPr>
            <p:cNvPr id="3" name="Rectangle 2"/>
            <p:cNvSpPr/>
            <p:nvPr/>
          </p:nvSpPr>
          <p:spPr>
            <a:xfrm>
              <a:off x="1472648" y="447261"/>
              <a:ext cx="3708952" cy="990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 pitchFamily="34" charset="0"/>
                  <a:cs typeface="Arial" pitchFamily="34" charset="0"/>
                </a:rPr>
                <a:t>KHỞI ĐỘNG</a:t>
              </a:r>
              <a:endParaRPr lang="en-US" sz="3600" b="1">
                <a:latin typeface="Arial" pitchFamily="34" charset="0"/>
                <a:cs typeface="Arial" pitchFamily="34" charset="0"/>
              </a:endParaRPr>
            </a:p>
          </p:txBody>
        </p:sp>
      </p:grpSp>
      <p:sp>
        <p:nvSpPr>
          <p:cNvPr id="4" name="Rounded Rectangle 3"/>
          <p:cNvSpPr/>
          <p:nvPr/>
        </p:nvSpPr>
        <p:spPr>
          <a:xfrm>
            <a:off x="748321" y="2247900"/>
            <a:ext cx="2553955" cy="1043384"/>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 pitchFamily="34" charset="0"/>
                <a:cs typeface="Arial" pitchFamily="34" charset="0"/>
              </a:rPr>
              <a:t>Câu hỏi 3</a:t>
            </a:r>
            <a:endParaRPr lang="en-US" sz="3600" b="1">
              <a:latin typeface="Arial" pitchFamily="34" charset="0"/>
              <a:cs typeface="Arial" pitchFamily="34" charset="0"/>
            </a:endParaRPr>
          </a:p>
        </p:txBody>
      </p:sp>
      <p:grpSp>
        <p:nvGrpSpPr>
          <p:cNvPr id="9" name="Group 8"/>
          <p:cNvGrpSpPr/>
          <p:nvPr/>
        </p:nvGrpSpPr>
        <p:grpSpPr>
          <a:xfrm>
            <a:off x="3810505" y="2242675"/>
            <a:ext cx="12953493" cy="1048615"/>
            <a:chOff x="762001" y="2853762"/>
            <a:chExt cx="11786134" cy="749524"/>
          </a:xfrm>
        </p:grpSpPr>
        <p:sp>
          <p:nvSpPr>
            <p:cNvPr id="5" name="Snip Single Corner Rectangle 4"/>
            <p:cNvSpPr/>
            <p:nvPr/>
          </p:nvSpPr>
          <p:spPr>
            <a:xfrm>
              <a:off x="762001" y="2857500"/>
              <a:ext cx="8180824" cy="745786"/>
            </a:xfrm>
            <a:prstGeom prst="snip1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07163" y="2853762"/>
              <a:ext cx="11540972" cy="586597"/>
            </a:xfrm>
            <a:prstGeom prst="rect">
              <a:avLst/>
            </a:prstGeom>
          </p:spPr>
          <p:txBody>
            <a:bodyPr wrap="square">
              <a:spAutoFit/>
            </a:bodyPr>
            <a:lstStyle/>
            <a:p>
              <a:pPr algn="just">
                <a:lnSpc>
                  <a:spcPct val="150000"/>
                </a:lnSpc>
              </a:pPr>
              <a:r>
                <a:rPr lang="vi-VN" sz="3600" i="1"/>
                <a:t>Kể tên những nghề phù hợp với nữ giới? </a:t>
              </a:r>
              <a:endParaRPr lang="en-US" sz="3600" i="1">
                <a:latin typeface="Arial" pitchFamily="34" charset="0"/>
                <a:cs typeface="Arial" pitchFamily="34" charset="0"/>
              </a:endParaRPr>
            </a:p>
          </p:txBody>
        </p:sp>
      </p:grpSp>
      <p:grpSp>
        <p:nvGrpSpPr>
          <p:cNvPr id="15" name="Group 14"/>
          <p:cNvGrpSpPr/>
          <p:nvPr/>
        </p:nvGrpSpPr>
        <p:grpSpPr>
          <a:xfrm>
            <a:off x="5789943" y="569258"/>
            <a:ext cx="6041942" cy="1066801"/>
            <a:chOff x="762002" y="2857499"/>
            <a:chExt cx="5225018" cy="1066801"/>
          </a:xfrm>
        </p:grpSpPr>
        <p:sp>
          <p:nvSpPr>
            <p:cNvPr id="16" name="Snip Single Corner Rectangle 15"/>
            <p:cNvSpPr/>
            <p:nvPr/>
          </p:nvSpPr>
          <p:spPr>
            <a:xfrm>
              <a:off x="762002" y="2857499"/>
              <a:ext cx="5225018" cy="1066801"/>
            </a:xfrm>
            <a:prstGeom prst="snip1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07165" y="2919442"/>
              <a:ext cx="4979855" cy="923330"/>
            </a:xfrm>
            <a:prstGeom prst="rect">
              <a:avLst/>
            </a:prstGeom>
          </p:spPr>
          <p:txBody>
            <a:bodyPr wrap="square">
              <a:spAutoFit/>
            </a:bodyPr>
            <a:lstStyle/>
            <a:p>
              <a:pPr algn="just">
                <a:lnSpc>
                  <a:spcPct val="150000"/>
                </a:lnSpc>
              </a:pPr>
              <a:r>
                <a:rPr lang="en-US" sz="3600" b="1" smtClean="0">
                  <a:latin typeface="Arial" pitchFamily="34" charset="0"/>
                  <a:cs typeface="Arial" pitchFamily="34" charset="0"/>
                </a:rPr>
                <a:t>TRÒ CHƠI “THÁCH ĐỐ”</a:t>
              </a:r>
              <a:endParaRPr lang="en-US" sz="3600" b="1" i="1">
                <a:latin typeface="Arial" pitchFamily="34" charset="0"/>
                <a:cs typeface="Arial" pitchFamily="34" charset="0"/>
              </a:endParaRPr>
            </a:p>
          </p:txBody>
        </p:sp>
      </p:grpSp>
      <p:pic>
        <p:nvPicPr>
          <p:cNvPr id="19" name="Picture 18"/>
          <p:cNvPicPr>
            <a:picLocks noChangeAspect="1"/>
          </p:cNvPicPr>
          <p:nvPr/>
        </p:nvPicPr>
        <p:blipFill>
          <a:blip r:embed="rId3">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6"/>
              </a:ext>
            </a:extLst>
          </a:blip>
          <a:srcRect/>
          <a:stretch>
            <a:fillRect/>
          </a:stretch>
        </p:blipFill>
        <p:spPr>
          <a:xfrm>
            <a:off x="3351431" y="3868862"/>
            <a:ext cx="6022486" cy="6137991"/>
          </a:xfrm>
          <a:prstGeom prst="rect">
            <a:avLst/>
          </a:prstGeom>
        </p:spPr>
      </p:pic>
      <p:grpSp>
        <p:nvGrpSpPr>
          <p:cNvPr id="21" name="Group 20"/>
          <p:cNvGrpSpPr/>
          <p:nvPr/>
        </p:nvGrpSpPr>
        <p:grpSpPr>
          <a:xfrm>
            <a:off x="9601200" y="4290051"/>
            <a:ext cx="8229599" cy="5044449"/>
            <a:chOff x="10792773" y="4203238"/>
            <a:chExt cx="6920251" cy="5044449"/>
          </a:xfrm>
        </p:grpSpPr>
        <p:sp>
          <p:nvSpPr>
            <p:cNvPr id="18" name="Cloud 17"/>
            <p:cNvSpPr/>
            <p:nvPr/>
          </p:nvSpPr>
          <p:spPr>
            <a:xfrm>
              <a:off x="10792773" y="4203238"/>
              <a:ext cx="6920251" cy="5044449"/>
            </a:xfrm>
            <a:prstGeom prst="clou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0" name="Rectangle 19"/>
            <p:cNvSpPr/>
            <p:nvPr/>
          </p:nvSpPr>
          <p:spPr>
            <a:xfrm>
              <a:off x="11437729" y="4864314"/>
              <a:ext cx="5943521" cy="3416320"/>
            </a:xfrm>
            <a:prstGeom prst="rect">
              <a:avLst/>
            </a:prstGeom>
          </p:spPr>
          <p:txBody>
            <a:bodyPr wrap="square">
              <a:spAutoFit/>
            </a:bodyPr>
            <a:lstStyle/>
            <a:p>
              <a:pPr algn="ctr">
                <a:lnSpc>
                  <a:spcPct val="150000"/>
                </a:lnSpc>
              </a:pPr>
              <a:r>
                <a:rPr lang="en-US" sz="3600" b="1" u="sng" smtClean="0">
                  <a:latin typeface="Arial" pitchFamily="34" charset="0"/>
                  <a:cs typeface="Arial" pitchFamily="34" charset="0"/>
                </a:rPr>
                <a:t>Gợi ý</a:t>
              </a:r>
              <a:r>
                <a:rPr lang="en-US" sz="3600" smtClean="0">
                  <a:latin typeface="Arial" pitchFamily="34" charset="0"/>
                  <a:cs typeface="Arial" pitchFamily="34" charset="0"/>
                </a:rPr>
                <a:t>: N</a:t>
              </a:r>
              <a:r>
                <a:rPr lang="vi-VN" sz="3600" smtClean="0">
                  <a:latin typeface="Arial" pitchFamily="34" charset="0"/>
                  <a:cs typeface="Arial" pitchFamily="34" charset="0"/>
                </a:rPr>
                <a:t>hân </a:t>
              </a:r>
              <a:r>
                <a:rPr lang="vi-VN" sz="3600">
                  <a:latin typeface="Arial" pitchFamily="34" charset="0"/>
                  <a:cs typeface="Arial" pitchFamily="34" charset="0"/>
                </a:rPr>
                <a:t>viên văn phòng, hướng dẫn </a:t>
              </a:r>
              <a:r>
                <a:rPr lang="vi-VN" sz="3600" smtClean="0">
                  <a:latin typeface="Arial" pitchFamily="34" charset="0"/>
                  <a:cs typeface="Arial" pitchFamily="34" charset="0"/>
                </a:rPr>
                <a:t>viên, </a:t>
              </a:r>
              <a:r>
                <a:rPr lang="vi-VN" sz="3600">
                  <a:latin typeface="Arial" pitchFamily="34" charset="0"/>
                  <a:cs typeface="Arial" pitchFamily="34" charset="0"/>
                </a:rPr>
                <a:t>viết lách, kế toán, giáo viên, quản lí nhà </a:t>
              </a:r>
              <a:r>
                <a:rPr lang="vi-VN" sz="3600" smtClean="0">
                  <a:latin typeface="Arial" pitchFamily="34" charset="0"/>
                  <a:cs typeface="Arial" pitchFamily="34" charset="0"/>
                </a:rPr>
                <a:t>hàng, </a:t>
              </a:r>
              <a:r>
                <a:rPr lang="vi-VN" sz="3600">
                  <a:latin typeface="Arial" pitchFamily="34" charset="0"/>
                  <a:cs typeface="Arial" pitchFamily="34" charset="0"/>
                </a:rPr>
                <a:t>đầu bếp, trang điểm…</a:t>
              </a:r>
              <a:endParaRPr lang="en-US" sz="3600">
                <a:latin typeface="Arial" pitchFamily="34" charset="0"/>
                <a:cs typeface="Arial" pitchFamily="34" charset="0"/>
              </a:endParaRPr>
            </a:p>
          </p:txBody>
        </p:sp>
      </p:grpSp>
    </p:spTree>
    <p:extLst>
      <p:ext uri="{BB962C8B-B14F-4D97-AF65-F5344CB8AC3E}">
        <p14:creationId xmlns:p14="http://schemas.microsoft.com/office/powerpoint/2010/main" val="20155907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6700"/>
            <a:ext cx="17830800" cy="982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228600" y="266700"/>
            <a:ext cx="0" cy="98298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28600" y="266700"/>
            <a:ext cx="17826789"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8600" y="10082463"/>
            <a:ext cx="178308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055389" y="266700"/>
            <a:ext cx="0" cy="981576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4525717" y="534660"/>
            <a:ext cx="13497404" cy="1865640"/>
            <a:chOff x="4038600" y="4610100"/>
            <a:chExt cx="11382759" cy="1600200"/>
          </a:xfrm>
        </p:grpSpPr>
        <p:sp>
          <p:nvSpPr>
            <p:cNvPr id="5" name="Diamond 4"/>
            <p:cNvSpPr/>
            <p:nvPr/>
          </p:nvSpPr>
          <p:spPr>
            <a:xfrm>
              <a:off x="4038600" y="4610100"/>
              <a:ext cx="1605170" cy="1600200"/>
            </a:xfrm>
            <a:prstGeom prst="diamon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b="1" smtClean="0">
                  <a:latin typeface="Arial" pitchFamily="34" charset="0"/>
                  <a:cs typeface="Arial" pitchFamily="34" charset="0"/>
                </a:rPr>
                <a:t>1</a:t>
              </a:r>
              <a:endParaRPr lang="en-US" sz="3600" b="1">
                <a:latin typeface="Arial" pitchFamily="34" charset="0"/>
                <a:cs typeface="Arial" pitchFamily="34" charset="0"/>
              </a:endParaRPr>
            </a:p>
          </p:txBody>
        </p:sp>
        <p:sp>
          <p:nvSpPr>
            <p:cNvPr id="10" name="Chevron 9"/>
            <p:cNvSpPr/>
            <p:nvPr/>
          </p:nvSpPr>
          <p:spPr>
            <a:xfrm>
              <a:off x="5221356" y="4610100"/>
              <a:ext cx="10200003" cy="1600200"/>
            </a:xfrm>
            <a:prstGeom prst="chevr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a:solidFill>
                    <a:schemeClr val="bg1"/>
                  </a:solidFill>
                </a:rPr>
                <a:t>Tìm hiểu thông tin cơ bản về hệ thống trường đào tạo nghề liên quan đến nghề định lựa chọn</a:t>
              </a:r>
              <a:endParaRPr lang="en-US" sz="3600">
                <a:solidFill>
                  <a:schemeClr val="bg1"/>
                </a:solidFill>
              </a:endParaRPr>
            </a:p>
          </p:txBody>
        </p:sp>
      </p:grpSp>
      <p:grpSp>
        <p:nvGrpSpPr>
          <p:cNvPr id="3" name="Group 2"/>
          <p:cNvGrpSpPr/>
          <p:nvPr/>
        </p:nvGrpSpPr>
        <p:grpSpPr>
          <a:xfrm>
            <a:off x="4343399" y="2933700"/>
            <a:ext cx="13679721" cy="1905001"/>
            <a:chOff x="4038600" y="6591300"/>
            <a:chExt cx="10058400" cy="1600200"/>
          </a:xfrm>
        </p:grpSpPr>
        <p:sp>
          <p:nvSpPr>
            <p:cNvPr id="12" name="Diamond 11"/>
            <p:cNvSpPr/>
            <p:nvPr/>
          </p:nvSpPr>
          <p:spPr>
            <a:xfrm>
              <a:off x="4038600" y="6591300"/>
              <a:ext cx="1605170" cy="1600200"/>
            </a:xfrm>
            <a:prstGeom prst="diamon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b="1" smtClean="0">
                  <a:latin typeface="Arial" pitchFamily="34" charset="0"/>
                  <a:cs typeface="Arial" pitchFamily="34" charset="0"/>
                </a:rPr>
                <a:t>2</a:t>
              </a:r>
              <a:endParaRPr lang="en-US" sz="3600" b="1">
                <a:latin typeface="Arial" pitchFamily="34" charset="0"/>
                <a:cs typeface="Arial" pitchFamily="34" charset="0"/>
              </a:endParaRPr>
            </a:p>
          </p:txBody>
        </p:sp>
        <p:sp>
          <p:nvSpPr>
            <p:cNvPr id="15" name="Chevron 14"/>
            <p:cNvSpPr/>
            <p:nvPr/>
          </p:nvSpPr>
          <p:spPr>
            <a:xfrm>
              <a:off x="5257800" y="6591300"/>
              <a:ext cx="8839200" cy="1600200"/>
            </a:xfrm>
            <a:prstGeom prst="chevr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a:solidFill>
                    <a:schemeClr val="bg1"/>
                  </a:solidFill>
                </a:rPr>
                <a:t>Tìm hiểu về tham vấn chọn nghề định hướng học tập</a:t>
              </a:r>
              <a:endParaRPr lang="en-US" sz="3600">
                <a:solidFill>
                  <a:schemeClr val="bg1"/>
                </a:solidFill>
              </a:endParaRPr>
            </a:p>
          </p:txBody>
        </p:sp>
      </p:grpSp>
      <p:pic>
        <p:nvPicPr>
          <p:cNvPr id="16"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51475" y="387939"/>
            <a:ext cx="3478555" cy="2353448"/>
          </a:xfrm>
          <a:prstGeom prst="rect">
            <a:avLst/>
          </a:prstGeom>
        </p:spPr>
      </p:pic>
      <p:sp>
        <p:nvSpPr>
          <p:cNvPr id="17" name="TextBox 16"/>
          <p:cNvSpPr txBox="1"/>
          <p:nvPr/>
        </p:nvSpPr>
        <p:spPr>
          <a:xfrm>
            <a:off x="840039" y="1179942"/>
            <a:ext cx="3101426" cy="769441"/>
          </a:xfrm>
          <a:prstGeom prst="rect">
            <a:avLst/>
          </a:prstGeom>
          <a:noFill/>
        </p:spPr>
        <p:txBody>
          <a:bodyPr wrap="none" rtlCol="0">
            <a:spAutoFit/>
          </a:bodyPr>
          <a:lstStyle/>
          <a:p>
            <a:r>
              <a:rPr lang="en-US" sz="4400" b="1" smtClean="0">
                <a:solidFill>
                  <a:schemeClr val="accent6">
                    <a:lumMod val="50000"/>
                  </a:schemeClr>
                </a:solidFill>
                <a:latin typeface="Arial" pitchFamily="34" charset="0"/>
                <a:cs typeface="Arial" pitchFamily="34" charset="0"/>
              </a:rPr>
              <a:t>CHỦ ĐỀ 11</a:t>
            </a:r>
            <a:endParaRPr lang="en-US" sz="4400" b="1">
              <a:solidFill>
                <a:schemeClr val="accent6">
                  <a:lumMod val="50000"/>
                </a:schemeClr>
              </a:solidFill>
              <a:latin typeface="Arial" pitchFamily="34" charset="0"/>
              <a:cs typeface="Arial" pitchFamily="34" charset="0"/>
            </a:endParaRPr>
          </a:p>
        </p:txBody>
      </p:sp>
      <p:grpSp>
        <p:nvGrpSpPr>
          <p:cNvPr id="19" name="Group 18"/>
          <p:cNvGrpSpPr/>
          <p:nvPr/>
        </p:nvGrpSpPr>
        <p:grpSpPr>
          <a:xfrm>
            <a:off x="4311130" y="5327814"/>
            <a:ext cx="13711990" cy="2013312"/>
            <a:chOff x="4038600" y="6591300"/>
            <a:chExt cx="10058400" cy="1276178"/>
          </a:xfrm>
        </p:grpSpPr>
        <p:sp>
          <p:nvSpPr>
            <p:cNvPr id="20" name="Diamond 19"/>
            <p:cNvSpPr/>
            <p:nvPr/>
          </p:nvSpPr>
          <p:spPr>
            <a:xfrm>
              <a:off x="4038600" y="6591300"/>
              <a:ext cx="1605170" cy="1276178"/>
            </a:xfrm>
            <a:prstGeom prst="diamon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3600" b="1" smtClean="0">
                  <a:latin typeface="Arial" pitchFamily="34" charset="0"/>
                  <a:cs typeface="Arial" pitchFamily="34" charset="0"/>
                </a:rPr>
                <a:t>3</a:t>
              </a:r>
              <a:endParaRPr lang="en-US" sz="3600" b="1">
                <a:latin typeface="Arial" pitchFamily="34" charset="0"/>
                <a:cs typeface="Arial" pitchFamily="34" charset="0"/>
              </a:endParaRPr>
            </a:p>
          </p:txBody>
        </p:sp>
        <p:sp>
          <p:nvSpPr>
            <p:cNvPr id="21" name="Chevron 20"/>
            <p:cNvSpPr/>
            <p:nvPr/>
          </p:nvSpPr>
          <p:spPr>
            <a:xfrm>
              <a:off x="5257800" y="6591300"/>
              <a:ext cx="8839200" cy="1276178"/>
            </a:xfrm>
            <a:prstGeom prst="chevr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a:solidFill>
                    <a:schemeClr val="bg1"/>
                  </a:solidFill>
                </a:rPr>
                <a:t>Tìm hiểu cách lập kế hoạch học tập, rèn luyện theo nghề/ nhóm nghề lựa chọn.</a:t>
              </a:r>
              <a:endParaRPr lang="en-US" sz="3600">
                <a:solidFill>
                  <a:schemeClr val="bg1"/>
                </a:solidFill>
              </a:endParaRPr>
            </a:p>
          </p:txBody>
        </p:sp>
      </p:grpSp>
      <p:grpSp>
        <p:nvGrpSpPr>
          <p:cNvPr id="23" name="Group 22"/>
          <p:cNvGrpSpPr/>
          <p:nvPr/>
        </p:nvGrpSpPr>
        <p:grpSpPr>
          <a:xfrm>
            <a:off x="757591" y="3414816"/>
            <a:ext cx="3768125" cy="4154984"/>
            <a:chOff x="682852" y="4405416"/>
            <a:chExt cx="3768125" cy="4154984"/>
          </a:xfrm>
        </p:grpSpPr>
        <p:sp>
          <p:nvSpPr>
            <p:cNvPr id="4" name="Down Arrow Callout 3"/>
            <p:cNvSpPr/>
            <p:nvPr/>
          </p:nvSpPr>
          <p:spPr>
            <a:xfrm rot="16200000">
              <a:off x="533431" y="4554837"/>
              <a:ext cx="4066967" cy="3768125"/>
            </a:xfrm>
            <a:prstGeom prst="downArrowCallou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22" name="TextBox 21"/>
            <p:cNvSpPr txBox="1"/>
            <p:nvPr/>
          </p:nvSpPr>
          <p:spPr>
            <a:xfrm>
              <a:off x="1004829" y="4405416"/>
              <a:ext cx="1856363" cy="4154984"/>
            </a:xfrm>
            <a:prstGeom prst="rect">
              <a:avLst/>
            </a:prstGeom>
            <a:noFill/>
          </p:spPr>
          <p:txBody>
            <a:bodyPr wrap="square" rtlCol="0">
              <a:spAutoFit/>
            </a:bodyPr>
            <a:lstStyle/>
            <a:p>
              <a:pPr algn="ctr">
                <a:lnSpc>
                  <a:spcPct val="150000"/>
                </a:lnSpc>
              </a:pPr>
              <a:r>
                <a:rPr lang="en-US" sz="44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NỘI DUNG BÀI HỌC</a:t>
              </a:r>
              <a:endParaRPr lang="en-US" sz="440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grpSp>
      <p:grpSp>
        <p:nvGrpSpPr>
          <p:cNvPr id="25" name="Group 24"/>
          <p:cNvGrpSpPr/>
          <p:nvPr/>
        </p:nvGrpSpPr>
        <p:grpSpPr>
          <a:xfrm>
            <a:off x="4347410" y="7734300"/>
            <a:ext cx="13711990" cy="2013312"/>
            <a:chOff x="4038600" y="6591300"/>
            <a:chExt cx="10058400" cy="1276178"/>
          </a:xfrm>
        </p:grpSpPr>
        <p:sp>
          <p:nvSpPr>
            <p:cNvPr id="26" name="Diamond 25"/>
            <p:cNvSpPr/>
            <p:nvPr/>
          </p:nvSpPr>
          <p:spPr>
            <a:xfrm>
              <a:off x="4038600" y="6591300"/>
              <a:ext cx="1605170" cy="1276178"/>
            </a:xfrm>
            <a:prstGeom prst="diamon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b="1" smtClean="0">
                  <a:latin typeface="Arial" pitchFamily="34" charset="0"/>
                  <a:cs typeface="Arial" pitchFamily="34" charset="0"/>
                </a:rPr>
                <a:t>4</a:t>
              </a:r>
              <a:endParaRPr lang="en-US" sz="3600" b="1">
                <a:latin typeface="Arial" pitchFamily="34" charset="0"/>
                <a:cs typeface="Arial" pitchFamily="34" charset="0"/>
              </a:endParaRPr>
            </a:p>
          </p:txBody>
        </p:sp>
        <p:sp>
          <p:nvSpPr>
            <p:cNvPr id="27" name="Chevron 26"/>
            <p:cNvSpPr/>
            <p:nvPr/>
          </p:nvSpPr>
          <p:spPr>
            <a:xfrm>
              <a:off x="5257800" y="6591300"/>
              <a:ext cx="8839200" cy="1276178"/>
            </a:xfrm>
            <a:prstGeom prst="chevr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a:solidFill>
                    <a:schemeClr val="bg1"/>
                  </a:solidFill>
                </a:rPr>
                <a:t>Trình bày một số thông tin cơ bản về hệ thống trường đào tạo nghề em định chọn</a:t>
              </a:r>
              <a:endParaRPr lang="en-US" sz="3600">
                <a:solidFill>
                  <a:schemeClr val="bg1"/>
                </a:solidFill>
              </a:endParaRPr>
            </a:p>
          </p:txBody>
        </p:sp>
      </p:grpSp>
    </p:spTree>
    <p:extLst>
      <p:ext uri="{BB962C8B-B14F-4D97-AF65-F5344CB8AC3E}">
        <p14:creationId xmlns:p14="http://schemas.microsoft.com/office/powerpoint/2010/main" val="18756670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arn(inVertical)">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6700"/>
            <a:ext cx="17830800" cy="982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228600" y="266700"/>
            <a:ext cx="0" cy="98298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28600" y="266700"/>
            <a:ext cx="17826789"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8600" y="10082463"/>
            <a:ext cx="178308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055389" y="266700"/>
            <a:ext cx="0" cy="981576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5622011" y="685800"/>
            <a:ext cx="11811379" cy="2400300"/>
            <a:chOff x="762000" y="2628900"/>
            <a:chExt cx="5181600" cy="2400300"/>
          </a:xfrm>
        </p:grpSpPr>
        <p:sp>
          <p:nvSpPr>
            <p:cNvPr id="5" name="Snip Single Corner Rectangle 4"/>
            <p:cNvSpPr/>
            <p:nvPr/>
          </p:nvSpPr>
          <p:spPr>
            <a:xfrm>
              <a:off x="762000" y="2628900"/>
              <a:ext cx="5181600" cy="24003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nip Single Corner Rectangle 11"/>
            <p:cNvSpPr/>
            <p:nvPr/>
          </p:nvSpPr>
          <p:spPr>
            <a:xfrm>
              <a:off x="762000" y="3314700"/>
              <a:ext cx="5181600" cy="1714500"/>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18338" y="2668441"/>
              <a:ext cx="2769042" cy="646331"/>
            </a:xfrm>
            <a:prstGeom prst="rect">
              <a:avLst/>
            </a:prstGeom>
            <a:noFill/>
          </p:spPr>
          <p:txBody>
            <a:bodyPr wrap="none" rtlCol="0">
              <a:spAutoFit/>
            </a:bodyPr>
            <a:lstStyle/>
            <a:p>
              <a:r>
                <a:rPr lang="en-US" sz="3600" b="1" smtClean="0">
                  <a:solidFill>
                    <a:schemeClr val="bg1"/>
                  </a:solidFill>
                  <a:latin typeface="Arial" pitchFamily="34" charset="0"/>
                  <a:cs typeface="Arial" pitchFamily="34" charset="0"/>
                </a:rPr>
                <a:t>Nhiệm vụ 1</a:t>
              </a:r>
              <a:endParaRPr lang="en-US" sz="3600" b="1">
                <a:solidFill>
                  <a:schemeClr val="bg1"/>
                </a:solidFill>
                <a:latin typeface="Arial" pitchFamily="34" charset="0"/>
                <a:cs typeface="Arial" pitchFamily="34" charset="0"/>
              </a:endParaRPr>
            </a:p>
          </p:txBody>
        </p:sp>
        <p:sp>
          <p:nvSpPr>
            <p:cNvPr id="9" name="Rectangle 8"/>
            <p:cNvSpPr/>
            <p:nvPr/>
          </p:nvSpPr>
          <p:spPr>
            <a:xfrm>
              <a:off x="860385" y="3314772"/>
              <a:ext cx="4828081" cy="1478418"/>
            </a:xfrm>
            <a:prstGeom prst="rect">
              <a:avLst/>
            </a:prstGeom>
          </p:spPr>
          <p:txBody>
            <a:bodyPr wrap="square">
              <a:spAutoFit/>
            </a:bodyPr>
            <a:lstStyle/>
            <a:p>
              <a:pPr algn="just">
                <a:lnSpc>
                  <a:spcPct val="150000"/>
                </a:lnSpc>
              </a:pPr>
              <a:r>
                <a:rPr lang="vi-VN" sz="3200" smtClean="0">
                  <a:latin typeface="Arial" pitchFamily="34" charset="0"/>
                  <a:cs typeface="Arial" pitchFamily="34" charset="0"/>
                </a:rPr>
                <a:t>Chia </a:t>
              </a:r>
              <a:r>
                <a:rPr lang="vi-VN" sz="3200">
                  <a:latin typeface="Arial" pitchFamily="34" charset="0"/>
                  <a:cs typeface="Arial" pitchFamily="34" charset="0"/>
                </a:rPr>
                <a:t>sẻ hiểu biết hệ thống trường đào tạo nghề liên quan đến nghề em định lựa chọn.</a:t>
              </a:r>
              <a:endParaRPr lang="en-US" sz="3200">
                <a:latin typeface="Arial" pitchFamily="34" charset="0"/>
                <a:cs typeface="Arial" pitchFamily="34" charset="0"/>
              </a:endParaRPr>
            </a:p>
          </p:txBody>
        </p:sp>
      </p:grpSp>
      <p:grpSp>
        <p:nvGrpSpPr>
          <p:cNvPr id="4" name="Group 3"/>
          <p:cNvGrpSpPr/>
          <p:nvPr/>
        </p:nvGrpSpPr>
        <p:grpSpPr>
          <a:xfrm>
            <a:off x="5621248" y="6971468"/>
            <a:ext cx="11842378" cy="2682241"/>
            <a:chOff x="12420600" y="2628900"/>
            <a:chExt cx="5195365" cy="2191836"/>
          </a:xfrm>
        </p:grpSpPr>
        <p:sp>
          <p:nvSpPr>
            <p:cNvPr id="16" name="Snip Single Corner Rectangle 15"/>
            <p:cNvSpPr/>
            <p:nvPr/>
          </p:nvSpPr>
          <p:spPr>
            <a:xfrm>
              <a:off x="12420600" y="2628900"/>
              <a:ext cx="5181600" cy="1966312"/>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nip Single Corner Rectangle 16"/>
            <p:cNvSpPr/>
            <p:nvPr/>
          </p:nvSpPr>
          <p:spPr>
            <a:xfrm>
              <a:off x="12434365" y="3150015"/>
              <a:ext cx="5181600" cy="1670721"/>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2522843" y="2628900"/>
              <a:ext cx="1161211" cy="442482"/>
            </a:xfrm>
            <a:prstGeom prst="rect">
              <a:avLst/>
            </a:prstGeom>
            <a:noFill/>
          </p:spPr>
          <p:txBody>
            <a:bodyPr wrap="none" rtlCol="0">
              <a:spAutoFit/>
            </a:bodyPr>
            <a:lstStyle/>
            <a:p>
              <a:r>
                <a:rPr lang="en-US" sz="3600" b="1" smtClean="0">
                  <a:solidFill>
                    <a:schemeClr val="bg1"/>
                  </a:solidFill>
                  <a:latin typeface="Arial" pitchFamily="34" charset="0"/>
                  <a:cs typeface="Arial" pitchFamily="34" charset="0"/>
                </a:rPr>
                <a:t>Nhiệm vụ </a:t>
              </a:r>
              <a:r>
                <a:rPr lang="vi-VN" sz="3600" b="1" smtClean="0">
                  <a:solidFill>
                    <a:schemeClr val="bg1"/>
                  </a:solidFill>
                  <a:latin typeface="Arial" pitchFamily="34" charset="0"/>
                  <a:cs typeface="Arial" pitchFamily="34" charset="0"/>
                </a:rPr>
                <a:t>3</a:t>
              </a:r>
              <a:endParaRPr lang="en-US" sz="3600" b="1">
                <a:solidFill>
                  <a:schemeClr val="bg1"/>
                </a:solidFill>
                <a:latin typeface="Arial" pitchFamily="34" charset="0"/>
                <a:cs typeface="Arial" pitchFamily="34" charset="0"/>
              </a:endParaRPr>
            </a:p>
          </p:txBody>
        </p:sp>
        <p:sp>
          <p:nvSpPr>
            <p:cNvPr id="21" name="Rectangle 20"/>
            <p:cNvSpPr/>
            <p:nvPr/>
          </p:nvSpPr>
          <p:spPr>
            <a:xfrm>
              <a:off x="12511045" y="3320927"/>
              <a:ext cx="4945637" cy="1217702"/>
            </a:xfrm>
            <a:prstGeom prst="rect">
              <a:avLst/>
            </a:prstGeom>
          </p:spPr>
          <p:txBody>
            <a:bodyPr wrap="square">
              <a:spAutoFit/>
            </a:bodyPr>
            <a:lstStyle/>
            <a:p>
              <a:pPr>
                <a:lnSpc>
                  <a:spcPct val="150000"/>
                </a:lnSpc>
              </a:pPr>
              <a:r>
                <a:rPr lang="vi-VN" sz="3200" smtClean="0"/>
                <a:t>Nêu </a:t>
              </a:r>
              <a:r>
                <a:rPr lang="vi-VN" sz="3200"/>
                <a:t>cách tìm hiểu thông tin cơ bản về hệ thống trường đào tạo nghề liên quan đến nghề em định chọn.</a:t>
              </a:r>
              <a:endParaRPr lang="en-US" sz="3200"/>
            </a:p>
          </p:txBody>
        </p:sp>
      </p:grpSp>
      <p:pic>
        <p:nvPicPr>
          <p:cNvPr id="30"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28600" y="2787071"/>
            <a:ext cx="5392648" cy="5376593"/>
          </a:xfrm>
          <a:prstGeom prst="rect">
            <a:avLst/>
          </a:prstGeom>
        </p:spPr>
      </p:pic>
      <p:grpSp>
        <p:nvGrpSpPr>
          <p:cNvPr id="20" name="Group 19"/>
          <p:cNvGrpSpPr/>
          <p:nvPr/>
        </p:nvGrpSpPr>
        <p:grpSpPr>
          <a:xfrm>
            <a:off x="5622388" y="3753175"/>
            <a:ext cx="11811002" cy="2633708"/>
            <a:chOff x="12420600" y="2628900"/>
            <a:chExt cx="5181600" cy="2633708"/>
          </a:xfrm>
        </p:grpSpPr>
        <p:sp>
          <p:nvSpPr>
            <p:cNvPr id="22" name="Snip Single Corner Rectangle 21"/>
            <p:cNvSpPr/>
            <p:nvPr/>
          </p:nvSpPr>
          <p:spPr>
            <a:xfrm>
              <a:off x="12420600" y="2628900"/>
              <a:ext cx="5181600" cy="1966312"/>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nip Single Corner Rectangle 22"/>
            <p:cNvSpPr/>
            <p:nvPr/>
          </p:nvSpPr>
          <p:spPr>
            <a:xfrm>
              <a:off x="12420600" y="3314699"/>
              <a:ext cx="5181600" cy="1947909"/>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2522843" y="2628900"/>
              <a:ext cx="1139163" cy="646331"/>
            </a:xfrm>
            <a:prstGeom prst="rect">
              <a:avLst/>
            </a:prstGeom>
            <a:noFill/>
          </p:spPr>
          <p:txBody>
            <a:bodyPr wrap="none" rtlCol="0">
              <a:spAutoFit/>
            </a:bodyPr>
            <a:lstStyle/>
            <a:p>
              <a:r>
                <a:rPr lang="en-US" sz="3600" b="1" smtClean="0">
                  <a:solidFill>
                    <a:schemeClr val="bg1"/>
                  </a:solidFill>
                  <a:latin typeface="Arial" pitchFamily="34" charset="0"/>
                  <a:cs typeface="Arial" pitchFamily="34" charset="0"/>
                </a:rPr>
                <a:t>Nhiệm vụ </a:t>
              </a:r>
              <a:r>
                <a:rPr lang="vi-VN" sz="3600" b="1" smtClean="0">
                  <a:solidFill>
                    <a:schemeClr val="bg1"/>
                  </a:solidFill>
                  <a:latin typeface="Arial" pitchFamily="34" charset="0"/>
                  <a:cs typeface="Arial" pitchFamily="34" charset="0"/>
                </a:rPr>
                <a:t>2</a:t>
              </a:r>
              <a:endParaRPr lang="en-US" sz="3600" b="1">
                <a:solidFill>
                  <a:schemeClr val="bg1"/>
                </a:solidFill>
                <a:latin typeface="Arial" pitchFamily="34" charset="0"/>
                <a:cs typeface="Arial" pitchFamily="34" charset="0"/>
              </a:endParaRPr>
            </a:p>
          </p:txBody>
        </p:sp>
        <p:sp>
          <p:nvSpPr>
            <p:cNvPr id="25" name="Rectangle 24"/>
            <p:cNvSpPr/>
            <p:nvPr/>
          </p:nvSpPr>
          <p:spPr>
            <a:xfrm>
              <a:off x="12522843" y="3491840"/>
              <a:ext cx="4945638" cy="1490152"/>
            </a:xfrm>
            <a:prstGeom prst="rect">
              <a:avLst/>
            </a:prstGeom>
          </p:spPr>
          <p:txBody>
            <a:bodyPr wrap="square">
              <a:spAutoFit/>
            </a:bodyPr>
            <a:lstStyle/>
            <a:p>
              <a:pPr>
                <a:lnSpc>
                  <a:spcPct val="150000"/>
                </a:lnSpc>
              </a:pPr>
              <a:r>
                <a:rPr lang="vi-VN" sz="3200" smtClean="0"/>
                <a:t>Tìm </a:t>
              </a:r>
              <a:r>
                <a:rPr lang="vi-VN" sz="3200"/>
                <a:t>hiểu những thông tin cơ bản về hệ thống trường đào tạo nghề liên quan đến nghề em định chọn.</a:t>
              </a:r>
              <a:endParaRPr lang="en-US" sz="3200"/>
            </a:p>
          </p:txBody>
        </p:sp>
      </p:grpSp>
      <p:sp>
        <p:nvSpPr>
          <p:cNvPr id="15" name="Frame 14"/>
          <p:cNvSpPr/>
          <p:nvPr/>
        </p:nvSpPr>
        <p:spPr>
          <a:xfrm>
            <a:off x="578224" y="647700"/>
            <a:ext cx="4419600" cy="1685985"/>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a:off x="914755" y="1136749"/>
            <a:ext cx="3746538" cy="707886"/>
          </a:xfrm>
          <a:prstGeom prst="rect">
            <a:avLst/>
          </a:prstGeom>
          <a:noFill/>
        </p:spPr>
        <p:txBody>
          <a:bodyPr wrap="none" rtlCol="0">
            <a:spAutoFit/>
          </a:bodyPr>
          <a:lstStyle/>
          <a:p>
            <a:r>
              <a:rPr lang="vi-VN" sz="4000" b="1" smtClean="0"/>
              <a:t>HOẠT ĐỘNG 1</a:t>
            </a:r>
            <a:endParaRPr lang="en-US" sz="4000" b="1"/>
          </a:p>
        </p:txBody>
      </p:sp>
    </p:spTree>
    <p:extLst>
      <p:ext uri="{BB962C8B-B14F-4D97-AF65-F5344CB8AC3E}">
        <p14:creationId xmlns:p14="http://schemas.microsoft.com/office/powerpoint/2010/main" val="18756670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arn(inVertical)">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6" presetClass="entr" presetSubtype="21"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par>
                                <p:cTn id="24" presetID="16" presetClass="entr" presetSubtype="21"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6700"/>
            <a:ext cx="17830800" cy="982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228600" y="266700"/>
            <a:ext cx="0" cy="98298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28600" y="266700"/>
            <a:ext cx="17826789"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8600" y="10082463"/>
            <a:ext cx="178308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055389" y="266700"/>
            <a:ext cx="0" cy="981576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62770" y="266700"/>
            <a:ext cx="13944600" cy="1651671"/>
          </a:xfrm>
          <a:prstGeom prst="rect">
            <a:avLst/>
          </a:prstGeom>
        </p:spPr>
        <p:txBody>
          <a:bodyPr wrap="square">
            <a:spAutoFit/>
          </a:bodyPr>
          <a:lstStyle/>
          <a:p>
            <a:pPr algn="ctr">
              <a:lnSpc>
                <a:spcPct val="150000"/>
              </a:lnSpc>
            </a:pPr>
            <a:r>
              <a:rPr lang="en-US" sz="3600" b="1" u="sng" smtClean="0">
                <a:solidFill>
                  <a:schemeClr val="accent6">
                    <a:lumMod val="75000"/>
                  </a:schemeClr>
                </a:solidFill>
                <a:latin typeface="Arial" pitchFamily="34" charset="0"/>
                <a:cs typeface="Arial" pitchFamily="34" charset="0"/>
              </a:rPr>
              <a:t>N</a:t>
            </a:r>
            <a:r>
              <a:rPr lang="vi-VN" sz="3600" b="1" u="sng" smtClean="0">
                <a:solidFill>
                  <a:schemeClr val="accent6">
                    <a:lumMod val="75000"/>
                  </a:schemeClr>
                </a:solidFill>
                <a:latin typeface="Arial" pitchFamily="34" charset="0"/>
                <a:cs typeface="Arial" pitchFamily="34" charset="0"/>
              </a:rPr>
              <a:t>V</a:t>
            </a:r>
            <a:r>
              <a:rPr lang="en-US" sz="3600" b="1" u="sng" smtClean="0">
                <a:solidFill>
                  <a:schemeClr val="accent6">
                    <a:lumMod val="75000"/>
                  </a:schemeClr>
                </a:solidFill>
                <a:latin typeface="Arial" pitchFamily="34" charset="0"/>
                <a:cs typeface="Arial" pitchFamily="34" charset="0"/>
              </a:rPr>
              <a:t>1</a:t>
            </a:r>
            <a:r>
              <a:rPr lang="en-US" sz="3600" b="1" smtClean="0">
                <a:solidFill>
                  <a:schemeClr val="accent6">
                    <a:lumMod val="75000"/>
                  </a:schemeClr>
                </a:solidFill>
                <a:latin typeface="Arial" pitchFamily="34" charset="0"/>
                <a:cs typeface="Arial" pitchFamily="34" charset="0"/>
              </a:rPr>
              <a:t>. </a:t>
            </a:r>
            <a:r>
              <a:rPr lang="vi-VN" sz="3600" b="1">
                <a:solidFill>
                  <a:schemeClr val="accent6">
                    <a:lumMod val="75000"/>
                  </a:schemeClr>
                </a:solidFill>
                <a:latin typeface="Arial" pitchFamily="34" charset="0"/>
                <a:cs typeface="Arial" pitchFamily="34" charset="0"/>
              </a:rPr>
              <a:t>Chia sẻ hiểu biết hệ thống trường đào tạo nghề liên quan đến nghề em định lựa chọn.</a:t>
            </a:r>
          </a:p>
        </p:txBody>
      </p:sp>
      <p:sp>
        <p:nvSpPr>
          <p:cNvPr id="4" name="Snip Single Corner Rectangle 3"/>
          <p:cNvSpPr/>
          <p:nvPr/>
        </p:nvSpPr>
        <p:spPr>
          <a:xfrm>
            <a:off x="990600" y="2171699"/>
            <a:ext cx="16611600" cy="7068585"/>
          </a:xfrm>
          <a:prstGeom prst="snip1Rect">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087819" y="2171700"/>
            <a:ext cx="9408461" cy="2308324"/>
          </a:xfrm>
          <a:prstGeom prst="rect">
            <a:avLst/>
          </a:prstGeom>
        </p:spPr>
        <p:txBody>
          <a:bodyPr wrap="square">
            <a:spAutoFit/>
          </a:bodyPr>
          <a:lstStyle/>
          <a:p>
            <a:pPr algn="just">
              <a:lnSpc>
                <a:spcPct val="150000"/>
              </a:lnSpc>
            </a:pPr>
            <a:r>
              <a:rPr lang="vi-VN" sz="3200" b="1" u="sng" smtClean="0">
                <a:latin typeface="Arial" pitchFamily="34" charset="0"/>
                <a:cs typeface="Arial" pitchFamily="34" charset="0"/>
              </a:rPr>
              <a:t>Yêu cầu</a:t>
            </a:r>
            <a:r>
              <a:rPr lang="vi-VN" sz="3200" b="1" smtClean="0">
                <a:latin typeface="Arial" pitchFamily="34" charset="0"/>
                <a:cs typeface="Arial" pitchFamily="34" charset="0"/>
              </a:rPr>
              <a:t>: </a:t>
            </a:r>
            <a:r>
              <a:rPr lang="en-US" sz="3200" smtClean="0">
                <a:latin typeface="Arial" pitchFamily="34" charset="0"/>
                <a:cs typeface="Arial" pitchFamily="34" charset="0"/>
              </a:rPr>
              <a:t>V</a:t>
            </a:r>
            <a:r>
              <a:rPr lang="vi-VN" sz="3200" smtClean="0">
                <a:latin typeface="Arial" pitchFamily="34" charset="0"/>
                <a:cs typeface="Arial" pitchFamily="34" charset="0"/>
              </a:rPr>
              <a:t>iết </a:t>
            </a:r>
            <a:r>
              <a:rPr lang="vi-VN" sz="3200">
                <a:latin typeface="Arial" pitchFamily="34" charset="0"/>
                <a:cs typeface="Arial" pitchFamily="34" charset="0"/>
              </a:rPr>
              <a:t>ra giấy những hiểu biết của bản thân về hệ thống trường đào tạo nghề ở nước ta và địa phương theo gợi ý:</a:t>
            </a:r>
            <a:endParaRPr lang="en-US" sz="3200">
              <a:latin typeface="Arial" pitchFamily="34" charset="0"/>
              <a:cs typeface="Arial"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4"/>
              </a:ext>
            </a:extLst>
          </a:blip>
          <a:srcRect/>
          <a:stretch>
            <a:fillRect/>
          </a:stretch>
        </p:blipFill>
        <p:spPr>
          <a:xfrm>
            <a:off x="1220569" y="3029330"/>
            <a:ext cx="5561232" cy="6170570"/>
          </a:xfrm>
          <a:prstGeom prst="rect">
            <a:avLst/>
          </a:prstGeom>
        </p:spPr>
      </p:pic>
      <p:grpSp>
        <p:nvGrpSpPr>
          <p:cNvPr id="18" name="Group 17"/>
          <p:cNvGrpSpPr/>
          <p:nvPr/>
        </p:nvGrpSpPr>
        <p:grpSpPr>
          <a:xfrm>
            <a:off x="7056443" y="4612935"/>
            <a:ext cx="10028598" cy="1501680"/>
            <a:chOff x="1752596" y="4914899"/>
            <a:chExt cx="9370538" cy="1501680"/>
          </a:xfrm>
        </p:grpSpPr>
        <p:sp>
          <p:nvSpPr>
            <p:cNvPr id="19" name="Flowchart: Delay 18"/>
            <p:cNvSpPr/>
            <p:nvPr/>
          </p:nvSpPr>
          <p:spPr>
            <a:xfrm flipH="1">
              <a:off x="1752596" y="4914899"/>
              <a:ext cx="972788" cy="1501679"/>
            </a:xfrm>
            <a:prstGeom prst="flowChartDelay">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atin typeface="Arial" pitchFamily="34" charset="0"/>
                  <a:cs typeface="Arial" pitchFamily="34" charset="0"/>
                </a:rPr>
                <a:t>1</a:t>
              </a:r>
              <a:endParaRPr lang="en-US" sz="3200" b="1">
                <a:latin typeface="Arial" pitchFamily="34" charset="0"/>
                <a:cs typeface="Arial" pitchFamily="34" charset="0"/>
              </a:endParaRPr>
            </a:p>
          </p:txBody>
        </p:sp>
        <p:sp>
          <p:nvSpPr>
            <p:cNvPr id="20" name="Rectangle 19"/>
            <p:cNvSpPr/>
            <p:nvPr/>
          </p:nvSpPr>
          <p:spPr>
            <a:xfrm>
              <a:off x="2725386" y="4914899"/>
              <a:ext cx="8397748" cy="150168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200">
                  <a:latin typeface="Arial" pitchFamily="34" charset="0"/>
                  <a:cs typeface="Arial" pitchFamily="34" charset="0"/>
                </a:rPr>
                <a:t>Nêu những điều em đã tìm hiểu và biết về hệ thống trường đào tạo ở nước ta.</a:t>
              </a:r>
              <a:endParaRPr lang="en-US" sz="3200">
                <a:latin typeface="Arial" pitchFamily="34" charset="0"/>
                <a:cs typeface="Arial" pitchFamily="34" charset="0"/>
              </a:endParaRPr>
            </a:p>
          </p:txBody>
        </p:sp>
      </p:grpSp>
      <p:grpSp>
        <p:nvGrpSpPr>
          <p:cNvPr id="23" name="Group 22"/>
          <p:cNvGrpSpPr/>
          <p:nvPr/>
        </p:nvGrpSpPr>
        <p:grpSpPr>
          <a:xfrm>
            <a:off x="7056442" y="6438900"/>
            <a:ext cx="10028599" cy="2420385"/>
            <a:chOff x="1752595" y="4914898"/>
            <a:chExt cx="9370539" cy="2420385"/>
          </a:xfrm>
        </p:grpSpPr>
        <p:sp>
          <p:nvSpPr>
            <p:cNvPr id="27" name="Flowchart: Delay 26"/>
            <p:cNvSpPr/>
            <p:nvPr/>
          </p:nvSpPr>
          <p:spPr>
            <a:xfrm flipH="1">
              <a:off x="1752595" y="4914899"/>
              <a:ext cx="972788" cy="2420384"/>
            </a:xfrm>
            <a:prstGeom prst="flowChartDelay">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atin typeface="Arial" pitchFamily="34" charset="0"/>
                  <a:cs typeface="Arial" pitchFamily="34" charset="0"/>
                </a:rPr>
                <a:t>2</a:t>
              </a:r>
              <a:endParaRPr lang="en-US" sz="3200" b="1">
                <a:latin typeface="Arial" pitchFamily="34" charset="0"/>
                <a:cs typeface="Arial" pitchFamily="34" charset="0"/>
              </a:endParaRPr>
            </a:p>
          </p:txBody>
        </p:sp>
        <p:sp>
          <p:nvSpPr>
            <p:cNvPr id="28" name="Rectangle 27"/>
            <p:cNvSpPr/>
            <p:nvPr/>
          </p:nvSpPr>
          <p:spPr>
            <a:xfrm>
              <a:off x="2725386" y="4914898"/>
              <a:ext cx="8397748" cy="2420385"/>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200">
                  <a:latin typeface="Arial" pitchFamily="34" charset="0"/>
                  <a:cs typeface="Arial" pitchFamily="34" charset="0"/>
                </a:rPr>
                <a:t>Nêu một số thông tin mà em biết về trường đào tạo liên quan đến nghề em định lựa chọn. Làm thế nào em có được những thông tin đó?</a:t>
              </a:r>
              <a:endParaRPr lang="en-US" sz="3200">
                <a:latin typeface="Arial" pitchFamily="34" charset="0"/>
                <a:cs typeface="Arial" pitchFamily="34" charset="0"/>
              </a:endParaRPr>
            </a:p>
          </p:txBody>
        </p:sp>
      </p:grpSp>
      <p:pic>
        <p:nvPicPr>
          <p:cNvPr id="29" name="Picture 15"/>
          <p:cNvPicPr>
            <a:picLocks noChangeAspect="1"/>
          </p:cNvPicPr>
          <p:nvPr/>
        </p:nvPicPr>
        <p:blipFill>
          <a:blip r:embed="rId5"/>
          <a:srcRect/>
          <a:stretch>
            <a:fillRect/>
          </a:stretch>
        </p:blipFill>
        <p:spPr>
          <a:xfrm>
            <a:off x="16464904" y="8367634"/>
            <a:ext cx="2027310" cy="2119271"/>
          </a:xfrm>
          <a:prstGeom prst="rect">
            <a:avLst/>
          </a:prstGeom>
        </p:spPr>
      </p:pic>
    </p:spTree>
    <p:extLst>
      <p:ext uri="{BB962C8B-B14F-4D97-AF65-F5344CB8AC3E}">
        <p14:creationId xmlns:p14="http://schemas.microsoft.com/office/powerpoint/2010/main" val="18756670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6700"/>
            <a:ext cx="17830800" cy="982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228600" y="266700"/>
            <a:ext cx="0" cy="98298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28600" y="266700"/>
            <a:ext cx="17826789"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8600" y="10082463"/>
            <a:ext cx="178308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055389" y="266700"/>
            <a:ext cx="0" cy="981576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62770" y="266700"/>
            <a:ext cx="13944600" cy="1651671"/>
          </a:xfrm>
          <a:prstGeom prst="rect">
            <a:avLst/>
          </a:prstGeom>
        </p:spPr>
        <p:txBody>
          <a:bodyPr wrap="square">
            <a:spAutoFit/>
          </a:bodyPr>
          <a:lstStyle/>
          <a:p>
            <a:pPr algn="ctr">
              <a:lnSpc>
                <a:spcPct val="150000"/>
              </a:lnSpc>
            </a:pPr>
            <a:r>
              <a:rPr lang="en-US" sz="3600" b="1" u="sng" smtClean="0">
                <a:solidFill>
                  <a:schemeClr val="accent6">
                    <a:lumMod val="75000"/>
                  </a:schemeClr>
                </a:solidFill>
                <a:latin typeface="Arial" pitchFamily="34" charset="0"/>
                <a:cs typeface="Arial" pitchFamily="34" charset="0"/>
              </a:rPr>
              <a:t>N</a:t>
            </a:r>
            <a:r>
              <a:rPr lang="vi-VN" sz="3600" b="1" u="sng" smtClean="0">
                <a:solidFill>
                  <a:schemeClr val="accent6">
                    <a:lumMod val="75000"/>
                  </a:schemeClr>
                </a:solidFill>
                <a:latin typeface="Arial" pitchFamily="34" charset="0"/>
                <a:cs typeface="Arial" pitchFamily="34" charset="0"/>
              </a:rPr>
              <a:t>V</a:t>
            </a:r>
            <a:r>
              <a:rPr lang="en-US" sz="3600" b="1" u="sng" smtClean="0">
                <a:solidFill>
                  <a:schemeClr val="accent6">
                    <a:lumMod val="75000"/>
                  </a:schemeClr>
                </a:solidFill>
                <a:latin typeface="Arial" pitchFamily="34" charset="0"/>
                <a:cs typeface="Arial" pitchFamily="34" charset="0"/>
              </a:rPr>
              <a:t>1</a:t>
            </a:r>
            <a:r>
              <a:rPr lang="en-US" sz="3600" b="1" smtClean="0">
                <a:solidFill>
                  <a:schemeClr val="accent6">
                    <a:lumMod val="75000"/>
                  </a:schemeClr>
                </a:solidFill>
                <a:latin typeface="Arial" pitchFamily="34" charset="0"/>
                <a:cs typeface="Arial" pitchFamily="34" charset="0"/>
              </a:rPr>
              <a:t>. </a:t>
            </a:r>
            <a:r>
              <a:rPr lang="vi-VN" sz="3600" b="1">
                <a:solidFill>
                  <a:schemeClr val="accent6">
                    <a:lumMod val="75000"/>
                  </a:schemeClr>
                </a:solidFill>
                <a:latin typeface="Arial" pitchFamily="34" charset="0"/>
                <a:cs typeface="Arial" pitchFamily="34" charset="0"/>
              </a:rPr>
              <a:t>Chia sẻ hiểu biết hệ thống trường đào tạo nghề liên quan đến nghề em định lựa chọn.</a:t>
            </a:r>
          </a:p>
        </p:txBody>
      </p:sp>
      <p:pic>
        <p:nvPicPr>
          <p:cNvPr id="29" name="Picture 15"/>
          <p:cNvPicPr>
            <a:picLocks noChangeAspect="1"/>
          </p:cNvPicPr>
          <p:nvPr/>
        </p:nvPicPr>
        <p:blipFill>
          <a:blip r:embed="rId3"/>
          <a:srcRect/>
          <a:stretch>
            <a:fillRect/>
          </a:stretch>
        </p:blipFill>
        <p:spPr>
          <a:xfrm>
            <a:off x="16464904" y="8367634"/>
            <a:ext cx="2027310" cy="2119271"/>
          </a:xfrm>
          <a:prstGeom prst="rect">
            <a:avLst/>
          </a:prstGeom>
        </p:spPr>
      </p:pic>
      <p:sp>
        <p:nvSpPr>
          <p:cNvPr id="3" name="Pentagon 2"/>
          <p:cNvSpPr/>
          <p:nvPr/>
        </p:nvSpPr>
        <p:spPr>
          <a:xfrm>
            <a:off x="264459" y="1792559"/>
            <a:ext cx="3124200" cy="741147"/>
          </a:xfrm>
          <a:prstGeom prst="homePlat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600" b="1" smtClean="0">
                <a:latin typeface="Arial" pitchFamily="34" charset="0"/>
                <a:cs typeface="Arial" pitchFamily="34" charset="0"/>
              </a:rPr>
              <a:t>KẾT LUẬN:</a:t>
            </a:r>
            <a:endParaRPr lang="en-US" sz="3600" b="1">
              <a:latin typeface="Arial" pitchFamily="34" charset="0"/>
              <a:cs typeface="Arial" pitchFamily="34" charset="0"/>
            </a:endParaRPr>
          </a:p>
        </p:txBody>
      </p:sp>
      <p:grpSp>
        <p:nvGrpSpPr>
          <p:cNvPr id="10" name="Group 9"/>
          <p:cNvGrpSpPr/>
          <p:nvPr/>
        </p:nvGrpSpPr>
        <p:grpSpPr>
          <a:xfrm>
            <a:off x="1346036" y="2857893"/>
            <a:ext cx="8081683" cy="3665406"/>
            <a:chOff x="838200" y="3092453"/>
            <a:chExt cx="7914157" cy="3665406"/>
          </a:xfrm>
        </p:grpSpPr>
        <p:sp>
          <p:nvSpPr>
            <p:cNvPr id="7" name="Rounded Rectangle 6"/>
            <p:cNvSpPr/>
            <p:nvPr/>
          </p:nvSpPr>
          <p:spPr>
            <a:xfrm>
              <a:off x="838200" y="3092453"/>
              <a:ext cx="7914157" cy="3665406"/>
            </a:xfrm>
            <a:prstGeom prst="roundRect">
              <a:avLst/>
            </a:prstGeom>
            <a:solidFill>
              <a:schemeClr val="accent5">
                <a:lumMod val="5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 name="Rectangle 8"/>
            <p:cNvSpPr/>
            <p:nvPr/>
          </p:nvSpPr>
          <p:spPr>
            <a:xfrm>
              <a:off x="1079968" y="3145871"/>
              <a:ext cx="7373907" cy="3416320"/>
            </a:xfrm>
            <a:prstGeom prst="rect">
              <a:avLst/>
            </a:prstGeom>
          </p:spPr>
          <p:txBody>
            <a:bodyPr wrap="square">
              <a:spAutoFit/>
            </a:bodyPr>
            <a:lstStyle/>
            <a:p>
              <a:pPr algn="just">
                <a:lnSpc>
                  <a:spcPct val="150000"/>
                </a:lnSpc>
              </a:pPr>
              <a:r>
                <a:rPr lang="en-US" sz="3600">
                  <a:solidFill>
                    <a:schemeClr val="bg1"/>
                  </a:solidFill>
                  <a:latin typeface="Arial" pitchFamily="34" charset="0"/>
                  <a:cs typeface="Arial" pitchFamily="34" charset="0"/>
                </a:rPr>
                <a:t>Hệ </a:t>
              </a:r>
              <a:r>
                <a:rPr lang="en-US" sz="3600" smtClean="0">
                  <a:solidFill>
                    <a:schemeClr val="bg1"/>
                  </a:solidFill>
                  <a:latin typeface="Arial" pitchFamily="34" charset="0"/>
                  <a:cs typeface="Arial" pitchFamily="34" charset="0"/>
                </a:rPr>
                <a:t>thống </a:t>
              </a:r>
              <a:r>
                <a:rPr lang="en-US" sz="3600">
                  <a:solidFill>
                    <a:schemeClr val="bg1"/>
                  </a:solidFill>
                  <a:latin typeface="Arial" pitchFamily="34" charset="0"/>
                  <a:cs typeface="Arial" pitchFamily="34" charset="0"/>
                </a:rPr>
                <a:t>trường đào tạo nghề ở nước ta được hình thành và phát triển khắp cả nước phục vụ nhu cầu đào tạo nhân lực cho các ngành.</a:t>
              </a:r>
            </a:p>
          </p:txBody>
        </p:sp>
      </p:grpSp>
      <p:grpSp>
        <p:nvGrpSpPr>
          <p:cNvPr id="22" name="Group 21"/>
          <p:cNvGrpSpPr/>
          <p:nvPr/>
        </p:nvGrpSpPr>
        <p:grpSpPr>
          <a:xfrm>
            <a:off x="9882913" y="2876193"/>
            <a:ext cx="7164806" cy="3647105"/>
            <a:chOff x="838200" y="3092452"/>
            <a:chExt cx="6899002" cy="3647105"/>
          </a:xfrm>
        </p:grpSpPr>
        <p:sp>
          <p:nvSpPr>
            <p:cNvPr id="24" name="Rounded Rectangle 23"/>
            <p:cNvSpPr/>
            <p:nvPr/>
          </p:nvSpPr>
          <p:spPr>
            <a:xfrm>
              <a:off x="838200" y="3092452"/>
              <a:ext cx="6899002" cy="3647105"/>
            </a:xfrm>
            <a:prstGeom prst="roundRect">
              <a:avLst/>
            </a:prstGeom>
            <a:solidFill>
              <a:schemeClr val="accent5">
                <a:lumMod val="5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5" name="Rectangle 24"/>
            <p:cNvSpPr/>
            <p:nvPr/>
          </p:nvSpPr>
          <p:spPr>
            <a:xfrm>
              <a:off x="1133624" y="3127570"/>
              <a:ext cx="6358843" cy="2482667"/>
            </a:xfrm>
            <a:prstGeom prst="rect">
              <a:avLst/>
            </a:prstGeom>
          </p:spPr>
          <p:txBody>
            <a:bodyPr wrap="square">
              <a:spAutoFit/>
            </a:bodyPr>
            <a:lstStyle/>
            <a:p>
              <a:pPr>
                <a:lnSpc>
                  <a:spcPct val="150000"/>
                </a:lnSpc>
              </a:pPr>
              <a:r>
                <a:rPr lang="vi-VN" sz="3600">
                  <a:solidFill>
                    <a:schemeClr val="bg1"/>
                  </a:solidFill>
                  <a:latin typeface="Arial" pitchFamily="34" charset="0"/>
                  <a:cs typeface="Arial" pitchFamily="34" charset="0"/>
                </a:rPr>
                <a:t>Mỗi cơ sở nghề đều có yêu cầu tuyển sinh và các điều kiện đào </a:t>
              </a:r>
              <a:r>
                <a:rPr lang="en-US" sz="3600" smtClean="0">
                  <a:solidFill>
                    <a:schemeClr val="bg1"/>
                  </a:solidFill>
                  <a:latin typeface="Arial" pitchFamily="34" charset="0"/>
                  <a:cs typeface="Arial" pitchFamily="34" charset="0"/>
                </a:rPr>
                <a:t>tạo nghề </a:t>
              </a:r>
              <a:r>
                <a:rPr lang="vi-VN" sz="3600" smtClean="0">
                  <a:solidFill>
                    <a:schemeClr val="bg1"/>
                  </a:solidFill>
                  <a:latin typeface="Arial" pitchFamily="34" charset="0"/>
                  <a:cs typeface="Arial" pitchFamily="34" charset="0"/>
                </a:rPr>
                <a:t>khác nhau</a:t>
              </a:r>
              <a:r>
                <a:rPr lang="en-US" sz="3600" smtClean="0">
                  <a:solidFill>
                    <a:schemeClr val="bg1"/>
                  </a:solidFill>
                  <a:latin typeface="Arial" pitchFamily="34" charset="0"/>
                  <a:cs typeface="Arial" pitchFamily="34" charset="0"/>
                </a:rPr>
                <a:t>.</a:t>
              </a:r>
              <a:endParaRPr lang="en-US" sz="3600">
                <a:solidFill>
                  <a:schemeClr val="bg1"/>
                </a:solidFill>
                <a:latin typeface="Arial" pitchFamily="34" charset="0"/>
                <a:cs typeface="Arial" pitchFamily="34" charset="0"/>
              </a:endParaRPr>
            </a:p>
          </p:txBody>
        </p:sp>
      </p:grpSp>
      <p:sp>
        <p:nvSpPr>
          <p:cNvPr id="15" name="Right Arrow 14"/>
          <p:cNvSpPr/>
          <p:nvPr/>
        </p:nvSpPr>
        <p:spPr>
          <a:xfrm>
            <a:off x="2902323" y="7711648"/>
            <a:ext cx="972671" cy="1311969"/>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nvGrpSpPr>
          <p:cNvPr id="21" name="Group 20"/>
          <p:cNvGrpSpPr/>
          <p:nvPr/>
        </p:nvGrpSpPr>
        <p:grpSpPr>
          <a:xfrm>
            <a:off x="4114800" y="7034134"/>
            <a:ext cx="12350104" cy="2667000"/>
            <a:chOff x="4572000" y="7200900"/>
            <a:chExt cx="11892904" cy="2667000"/>
          </a:xfrm>
        </p:grpSpPr>
        <p:sp>
          <p:nvSpPr>
            <p:cNvPr id="16" name="Rectangle 15"/>
            <p:cNvSpPr/>
            <p:nvPr/>
          </p:nvSpPr>
          <p:spPr>
            <a:xfrm>
              <a:off x="4572000" y="7200900"/>
              <a:ext cx="11892904" cy="2667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7" name="Rectangle 16"/>
            <p:cNvSpPr/>
            <p:nvPr/>
          </p:nvSpPr>
          <p:spPr>
            <a:xfrm>
              <a:off x="4765352" y="7282577"/>
              <a:ext cx="11506200" cy="2482667"/>
            </a:xfrm>
            <a:prstGeom prst="rect">
              <a:avLst/>
            </a:prstGeom>
          </p:spPr>
          <p:txBody>
            <a:bodyPr wrap="square">
              <a:spAutoFit/>
            </a:bodyPr>
            <a:lstStyle/>
            <a:p>
              <a:pPr algn="just">
                <a:lnSpc>
                  <a:spcPct val="150000"/>
                </a:lnSpc>
              </a:pPr>
              <a:r>
                <a:rPr lang="en-US" sz="3600">
                  <a:solidFill>
                    <a:srgbClr val="FF0000"/>
                  </a:solidFill>
                  <a:latin typeface="Arial" pitchFamily="34" charset="0"/>
                  <a:cs typeface="Arial" pitchFamily="34" charset="0"/>
                </a:rPr>
                <a:t>Chúng ta cần tìm hiểu kĩ các hệ thống trường đào tạo nghề, đó là cơ sở cho việc lựa chọn phù hợp với điều kiện, khả năng của mỗi người.</a:t>
              </a:r>
            </a:p>
          </p:txBody>
        </p:sp>
      </p:grpSp>
    </p:spTree>
    <p:extLst>
      <p:ext uri="{BB962C8B-B14F-4D97-AF65-F5344CB8AC3E}">
        <p14:creationId xmlns:p14="http://schemas.microsoft.com/office/powerpoint/2010/main" val="24355697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par>
                                <p:cTn id="28" presetID="16" presetClass="entr" presetSubtype="21"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barn(inVertical)">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6700"/>
            <a:ext cx="17830800" cy="982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228600" y="266700"/>
            <a:ext cx="0" cy="98298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28600" y="266700"/>
            <a:ext cx="17826789"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8600" y="10082463"/>
            <a:ext cx="178308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055389" y="266700"/>
            <a:ext cx="0" cy="981576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pic>
        <p:nvPicPr>
          <p:cNvPr id="10" name="Picture 15"/>
          <p:cNvPicPr>
            <a:picLocks noChangeAspect="1"/>
          </p:cNvPicPr>
          <p:nvPr/>
        </p:nvPicPr>
        <p:blipFill>
          <a:blip r:embed="rId3"/>
          <a:srcRect/>
          <a:stretch>
            <a:fillRect/>
          </a:stretch>
        </p:blipFill>
        <p:spPr>
          <a:xfrm>
            <a:off x="16228861" y="8039100"/>
            <a:ext cx="2016069" cy="2400301"/>
          </a:xfrm>
          <a:prstGeom prst="rect">
            <a:avLst/>
          </a:prstGeom>
        </p:spPr>
      </p:pic>
      <p:sp>
        <p:nvSpPr>
          <p:cNvPr id="9" name="Rectangle 8"/>
          <p:cNvSpPr/>
          <p:nvPr/>
        </p:nvSpPr>
        <p:spPr>
          <a:xfrm>
            <a:off x="562770" y="266700"/>
            <a:ext cx="13944600" cy="1651671"/>
          </a:xfrm>
          <a:prstGeom prst="rect">
            <a:avLst/>
          </a:prstGeom>
        </p:spPr>
        <p:txBody>
          <a:bodyPr wrap="square">
            <a:spAutoFit/>
          </a:bodyPr>
          <a:lstStyle/>
          <a:p>
            <a:pPr algn="ctr">
              <a:lnSpc>
                <a:spcPct val="150000"/>
              </a:lnSpc>
            </a:pPr>
            <a:r>
              <a:rPr lang="en-US" sz="3600" b="1" u="sng" smtClean="0">
                <a:solidFill>
                  <a:schemeClr val="accent6">
                    <a:lumMod val="75000"/>
                  </a:schemeClr>
                </a:solidFill>
                <a:latin typeface="Arial" pitchFamily="34" charset="0"/>
                <a:cs typeface="Arial" pitchFamily="34" charset="0"/>
              </a:rPr>
              <a:t>N</a:t>
            </a:r>
            <a:r>
              <a:rPr lang="vi-VN" sz="3600" b="1" u="sng" smtClean="0">
                <a:solidFill>
                  <a:schemeClr val="accent6">
                    <a:lumMod val="75000"/>
                  </a:schemeClr>
                </a:solidFill>
                <a:latin typeface="Arial" pitchFamily="34" charset="0"/>
                <a:cs typeface="Arial" pitchFamily="34" charset="0"/>
              </a:rPr>
              <a:t>V</a:t>
            </a:r>
            <a:r>
              <a:rPr lang="en-US" sz="3600" b="1" u="sng" smtClean="0">
                <a:solidFill>
                  <a:schemeClr val="accent6">
                    <a:lumMod val="75000"/>
                  </a:schemeClr>
                </a:solidFill>
                <a:latin typeface="Arial" pitchFamily="34" charset="0"/>
                <a:cs typeface="Arial" pitchFamily="34" charset="0"/>
              </a:rPr>
              <a:t>2</a:t>
            </a:r>
            <a:r>
              <a:rPr lang="en-US" sz="3600" b="1" smtClean="0">
                <a:solidFill>
                  <a:schemeClr val="accent6">
                    <a:lumMod val="75000"/>
                  </a:schemeClr>
                </a:solidFill>
                <a:latin typeface="Arial" pitchFamily="34" charset="0"/>
                <a:cs typeface="Arial" pitchFamily="34" charset="0"/>
              </a:rPr>
              <a:t>. </a:t>
            </a:r>
            <a:r>
              <a:rPr lang="vi-VN" sz="3600" b="1">
                <a:solidFill>
                  <a:schemeClr val="accent6">
                    <a:lumMod val="75000"/>
                  </a:schemeClr>
                </a:solidFill>
                <a:latin typeface="Arial" pitchFamily="34" charset="0"/>
                <a:cs typeface="Arial" pitchFamily="34" charset="0"/>
              </a:rPr>
              <a:t>Tìm hiểu thông tin cần tìm hiểu về hệ thống trường đào tạo nghề liên quan đến nghề em định lựa chọn</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5"/>
              </a:ext>
            </a:extLst>
          </a:blip>
          <a:srcRect/>
          <a:stretch>
            <a:fillRect/>
          </a:stretch>
        </p:blipFill>
        <p:spPr>
          <a:xfrm>
            <a:off x="562770" y="3390900"/>
            <a:ext cx="6600030" cy="5828179"/>
          </a:xfrm>
          <a:prstGeom prst="rect">
            <a:avLst/>
          </a:prstGeom>
        </p:spPr>
      </p:pic>
      <p:sp>
        <p:nvSpPr>
          <p:cNvPr id="3" name="Rounded Rectangle 2"/>
          <p:cNvSpPr/>
          <p:nvPr/>
        </p:nvSpPr>
        <p:spPr>
          <a:xfrm>
            <a:off x="7535070" y="2608729"/>
            <a:ext cx="4114800" cy="9906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b="1" smtClean="0">
                <a:latin typeface="Arial" pitchFamily="34" charset="0"/>
                <a:cs typeface="Arial" pitchFamily="34" charset="0"/>
              </a:rPr>
              <a:t>Thảo luận nhóm</a:t>
            </a:r>
            <a:endParaRPr lang="en-US" sz="3600" b="1">
              <a:latin typeface="Arial" pitchFamily="34" charset="0"/>
              <a:cs typeface="Arial" pitchFamily="34" charset="0"/>
            </a:endParaRPr>
          </a:p>
        </p:txBody>
      </p:sp>
      <p:sp>
        <p:nvSpPr>
          <p:cNvPr id="4" name="Rectangle 3"/>
          <p:cNvSpPr/>
          <p:nvPr/>
        </p:nvSpPr>
        <p:spPr>
          <a:xfrm>
            <a:off x="7535070" y="3695700"/>
            <a:ext cx="9457530" cy="5909310"/>
          </a:xfrm>
          <a:prstGeom prst="rect">
            <a:avLst/>
          </a:prstGeom>
        </p:spPr>
        <p:txBody>
          <a:bodyPr wrap="square">
            <a:spAutoFit/>
          </a:bodyPr>
          <a:lstStyle/>
          <a:p>
            <a:pPr algn="just">
              <a:lnSpc>
                <a:spcPct val="150000"/>
              </a:lnSpc>
            </a:pPr>
            <a:r>
              <a:rPr lang="en-US" sz="3600">
                <a:latin typeface="Arial" pitchFamily="34" charset="0"/>
                <a:cs typeface="Arial" pitchFamily="34" charset="0"/>
              </a:rPr>
              <a:t>T</a:t>
            </a:r>
            <a:r>
              <a:rPr lang="en-US" sz="3600" smtClean="0">
                <a:latin typeface="Arial" pitchFamily="34" charset="0"/>
                <a:cs typeface="Arial" pitchFamily="34" charset="0"/>
              </a:rPr>
              <a:t>hảo </a:t>
            </a:r>
            <a:r>
              <a:rPr lang="en-US" sz="3600">
                <a:latin typeface="Arial" pitchFamily="34" charset="0"/>
                <a:cs typeface="Arial" pitchFamily="34" charset="0"/>
              </a:rPr>
              <a:t>luận </a:t>
            </a:r>
            <a:r>
              <a:rPr lang="en-US" sz="3600" smtClean="0">
                <a:latin typeface="Arial" pitchFamily="34" charset="0"/>
                <a:cs typeface="Arial" pitchFamily="34" charset="0"/>
              </a:rPr>
              <a:t>các </a:t>
            </a:r>
            <a:r>
              <a:rPr lang="en-US" sz="3600">
                <a:latin typeface="Arial" pitchFamily="34" charset="0"/>
                <a:cs typeface="Arial" pitchFamily="34" charset="0"/>
              </a:rPr>
              <a:t>thông tin cần tìm hiểu về hệ thống trường đào tạo liên quan đến nghề em định lựa chọn theo gợi ý trong </a:t>
            </a:r>
            <a:r>
              <a:rPr lang="en-US" sz="3600" smtClean="0">
                <a:latin typeface="Arial" pitchFamily="34" charset="0"/>
                <a:cs typeface="Arial" pitchFamily="34" charset="0"/>
              </a:rPr>
              <a:t>sgk:</a:t>
            </a:r>
            <a:endParaRPr lang="en-US" sz="3600">
              <a:latin typeface="Arial" pitchFamily="34" charset="0"/>
              <a:cs typeface="Arial" pitchFamily="34" charset="0"/>
            </a:endParaRPr>
          </a:p>
          <a:p>
            <a:pPr marL="1028700" lvl="1" indent="-571500" algn="just">
              <a:lnSpc>
                <a:spcPct val="150000"/>
              </a:lnSpc>
              <a:buFont typeface="Wingdings" pitchFamily="2" charset="2"/>
              <a:buChar char="Ø"/>
            </a:pPr>
            <a:r>
              <a:rPr lang="en-US" sz="3600" i="1" smtClean="0">
                <a:latin typeface="Arial" pitchFamily="34" charset="0"/>
                <a:cs typeface="Arial" pitchFamily="34" charset="0"/>
              </a:rPr>
              <a:t>Thông </a:t>
            </a:r>
            <a:r>
              <a:rPr lang="en-US" sz="3600" i="1">
                <a:latin typeface="Arial" pitchFamily="34" charset="0"/>
                <a:cs typeface="Arial" pitchFamily="34" charset="0"/>
              </a:rPr>
              <a:t>tin tuyển sinh</a:t>
            </a:r>
            <a:endParaRPr lang="en-US" sz="3600">
              <a:latin typeface="Arial" pitchFamily="34" charset="0"/>
              <a:cs typeface="Arial" pitchFamily="34" charset="0"/>
            </a:endParaRPr>
          </a:p>
          <a:p>
            <a:pPr marL="1028700" lvl="1" indent="-571500" algn="just">
              <a:lnSpc>
                <a:spcPct val="150000"/>
              </a:lnSpc>
              <a:buFont typeface="Wingdings" pitchFamily="2" charset="2"/>
              <a:buChar char="Ø"/>
            </a:pPr>
            <a:r>
              <a:rPr lang="en-US" sz="3600" i="1" smtClean="0">
                <a:latin typeface="Arial" pitchFamily="34" charset="0"/>
                <a:cs typeface="Arial" pitchFamily="34" charset="0"/>
              </a:rPr>
              <a:t>Học </a:t>
            </a:r>
            <a:r>
              <a:rPr lang="en-US" sz="3600" i="1">
                <a:latin typeface="Arial" pitchFamily="34" charset="0"/>
                <a:cs typeface="Arial" pitchFamily="34" charset="0"/>
              </a:rPr>
              <a:t>phí, điều kiện sinh hoạt</a:t>
            </a:r>
            <a:endParaRPr lang="en-US" sz="3600">
              <a:latin typeface="Arial" pitchFamily="34" charset="0"/>
              <a:cs typeface="Arial" pitchFamily="34" charset="0"/>
            </a:endParaRPr>
          </a:p>
          <a:p>
            <a:pPr marL="1028700" lvl="1" indent="-571500" algn="just">
              <a:lnSpc>
                <a:spcPct val="150000"/>
              </a:lnSpc>
              <a:buFont typeface="Wingdings" pitchFamily="2" charset="2"/>
              <a:buChar char="Ø"/>
            </a:pPr>
            <a:r>
              <a:rPr lang="en-US" sz="3600" i="1" smtClean="0">
                <a:latin typeface="Arial" pitchFamily="34" charset="0"/>
                <a:cs typeface="Arial" pitchFamily="34" charset="0"/>
              </a:rPr>
              <a:t>Các </a:t>
            </a:r>
            <a:r>
              <a:rPr lang="en-US" sz="3600" i="1">
                <a:latin typeface="Arial" pitchFamily="34" charset="0"/>
                <a:cs typeface="Arial" pitchFamily="34" charset="0"/>
              </a:rPr>
              <a:t>ngành/ nghề đào tạo</a:t>
            </a:r>
            <a:endParaRPr lang="en-US" sz="3600">
              <a:latin typeface="Arial" pitchFamily="34" charset="0"/>
              <a:cs typeface="Arial" pitchFamily="34" charset="0"/>
            </a:endParaRPr>
          </a:p>
          <a:p>
            <a:pPr marL="1028700" lvl="1" indent="-571500" algn="just">
              <a:lnSpc>
                <a:spcPct val="150000"/>
              </a:lnSpc>
              <a:buFont typeface="Wingdings" pitchFamily="2" charset="2"/>
              <a:buChar char="Ø"/>
            </a:pPr>
            <a:r>
              <a:rPr lang="en-US" sz="3600" i="1" smtClean="0">
                <a:latin typeface="Arial" pitchFamily="34" charset="0"/>
                <a:cs typeface="Arial" pitchFamily="34" charset="0"/>
              </a:rPr>
              <a:t>………………………………</a:t>
            </a:r>
            <a:endParaRPr lang="en-US" sz="3600">
              <a:latin typeface="Arial" pitchFamily="34" charset="0"/>
              <a:cs typeface="Arial" pitchFamily="34" charset="0"/>
            </a:endParaRPr>
          </a:p>
        </p:txBody>
      </p:sp>
    </p:spTree>
    <p:extLst>
      <p:ext uri="{BB962C8B-B14F-4D97-AF65-F5344CB8AC3E}">
        <p14:creationId xmlns:p14="http://schemas.microsoft.com/office/powerpoint/2010/main" val="28562319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animBg="1"/>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2136</TotalTime>
  <Words>2137</Words>
  <Application>Microsoft Office PowerPoint</Application>
  <PresentationFormat>Custom</PresentationFormat>
  <Paragraphs>139</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Wingdings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Hoai Ham Hap</dc:creator>
  <cp:lastModifiedBy>Admin</cp:lastModifiedBy>
  <cp:revision>72</cp:revision>
  <dcterms:created xsi:type="dcterms:W3CDTF">2006-08-16T00:00:00Z</dcterms:created>
  <dcterms:modified xsi:type="dcterms:W3CDTF">2023-05-04T07:36:02Z</dcterms:modified>
  <dc:identifier>DAFPK19KHzQ</dc:identifier>
</cp:coreProperties>
</file>